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2"/>
  </p:notesMasterIdLst>
  <p:sldIdLst>
    <p:sldId id="337" r:id="rId2"/>
    <p:sldId id="292" r:id="rId3"/>
    <p:sldId id="299" r:id="rId4"/>
    <p:sldId id="302" r:id="rId5"/>
    <p:sldId id="333" r:id="rId6"/>
    <p:sldId id="313" r:id="rId7"/>
    <p:sldId id="282" r:id="rId8"/>
    <p:sldId id="300" r:id="rId9"/>
    <p:sldId id="307" r:id="rId10"/>
    <p:sldId id="334" r:id="rId11"/>
    <p:sldId id="335" r:id="rId12"/>
    <p:sldId id="294" r:id="rId13"/>
    <p:sldId id="285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3" r:id="rId22"/>
    <p:sldId id="324" r:id="rId23"/>
    <p:sldId id="325" r:id="rId24"/>
    <p:sldId id="326" r:id="rId25"/>
    <p:sldId id="327" r:id="rId26"/>
    <p:sldId id="336" r:id="rId27"/>
    <p:sldId id="328" r:id="rId28"/>
    <p:sldId id="331" r:id="rId29"/>
    <p:sldId id="332" r:id="rId30"/>
    <p:sldId id="280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B5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2349" autoAdjust="0"/>
  </p:normalViewPr>
  <p:slideViewPr>
    <p:cSldViewPr snapToGrid="0" snapToObjects="1" showGuides="1">
      <p:cViewPr varScale="1">
        <p:scale>
          <a:sx n="81" d="100"/>
          <a:sy n="81" d="100"/>
        </p:scale>
        <p:origin x="734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B32A9-C133-4401-8A29-CF384D1154D0}" type="datetimeFigureOut">
              <a:rPr lang="ru-RU" smtClean="0"/>
              <a:t>11.01.2023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7DD11-AA4F-4A65-8635-39B456FDD30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170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i="1" dirty="0" smtClean="0"/>
              <a:t>Рассел Линкольн Акофф</a:t>
            </a:r>
            <a:r>
              <a:rPr lang="ru-RU" sz="1200" dirty="0" smtClean="0"/>
              <a:t> — американский учёный, исследователь системного подхода и организационного управления. Автор и соавтор 35 книг и множества статей, которые внесли значительный вклад в развитие теории систем и научных методов управления.</a:t>
            </a:r>
            <a:br>
              <a:rPr lang="ru-RU" sz="1200" dirty="0" smtClean="0"/>
            </a:b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Р. Л. Акофф является автором и соавтором 35 книг, в том числе ныне широко известных «Перепроектирование будущего», «Искусство решения проблем», «Планирование будущего корпорации», «Идеализированное проектирование», «Менеджмент в малых дозах», «О целеустремлённых системах», «Демократическая корпорация», «Преобразование корпорации», «Победа над системой», «Перепроектирование общества», «Лучшее от 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Акоффа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». Он опубликовал также более 150 статей в сборниках и разных журналах.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59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/>
              <a:t>Бюджетирование</a:t>
            </a:r>
            <a:r>
              <a:rPr lang="ru-RU" dirty="0" smtClean="0"/>
              <a:t> — это производственно-финансовое планирование деятельности предприятия путем составления общего бюджета предприятия, а также бюджетов отдельных подразделений с целью определения их финансовых затрат и результатов.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7817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825500">
              <a:lnSpc>
                <a:spcPct val="120000"/>
              </a:lnSpc>
            </a:pPr>
            <a:r>
              <a:rPr lang="ru-RU" sz="1200" dirty="0" smtClean="0">
                <a:solidFill>
                  <a:schemeClr val="tx2"/>
                </a:solidFill>
              </a:rPr>
              <a:t>1. Прогнозирование</a:t>
            </a:r>
            <a:br>
              <a:rPr lang="ru-RU" sz="1200" dirty="0" smtClean="0">
                <a:solidFill>
                  <a:schemeClr val="tx2"/>
                </a:solidFill>
              </a:rPr>
            </a:br>
            <a:r>
              <a:rPr lang="ru-RU" sz="1200" b="0" dirty="0" smtClean="0"/>
              <a:t>Когда на утверждение представлен набор прогнозов развития</a:t>
            </a:r>
            <a:br>
              <a:rPr lang="ru-RU" sz="1200" b="0" dirty="0" smtClean="0"/>
            </a:br>
            <a:r>
              <a:rPr lang="ru-RU" sz="1200" b="0" dirty="0" smtClean="0"/>
              <a:t>компании, не следует принимать их с первого взгляда. Необходимо</a:t>
            </a:r>
            <a:br>
              <a:rPr lang="ru-RU" sz="1200" b="0" dirty="0" smtClean="0"/>
            </a:br>
            <a:r>
              <a:rPr lang="ru-RU" sz="1200" b="0" dirty="0" smtClean="0"/>
              <a:t>вникнуть поглубже чтобы понять, какая экономическая модель</a:t>
            </a:r>
            <a:br>
              <a:rPr lang="ru-RU" sz="1200" b="0" dirty="0" smtClean="0"/>
            </a:br>
            <a:r>
              <a:rPr lang="ru-RU" sz="1200" b="0" dirty="0" smtClean="0"/>
              <a:t>лежит в их основе.</a:t>
            </a:r>
            <a:endParaRPr lang="ru-RU" sz="1200" b="0" dirty="0" smtClean="0">
              <a:latin typeface="Peterburg" pitchFamily="2" charset="0"/>
            </a:endParaRPr>
          </a:p>
          <a:p>
            <a:pPr algn="l" defTabSz="825500">
              <a:lnSpc>
                <a:spcPct val="130000"/>
              </a:lnSpc>
            </a:pPr>
            <a:r>
              <a:rPr lang="ru-RU" sz="1200" dirty="0" smtClean="0">
                <a:solidFill>
                  <a:schemeClr val="tx2"/>
                </a:solidFill>
              </a:rPr>
              <a:t>2. Выбор оптимального финансового плана</a:t>
            </a:r>
            <a:br>
              <a:rPr lang="ru-RU" sz="1200" dirty="0" smtClean="0">
                <a:solidFill>
                  <a:schemeClr val="tx2"/>
                </a:solidFill>
              </a:rPr>
            </a:br>
            <a:r>
              <a:rPr lang="ru-RU" sz="1200" b="0" dirty="0" smtClean="0"/>
              <a:t>До сих пор не существует никакой модели или процедуры,</a:t>
            </a:r>
            <a:br>
              <a:rPr lang="ru-RU" sz="1200" b="0" dirty="0" smtClean="0"/>
            </a:br>
            <a:r>
              <a:rPr lang="ru-RU" sz="1200" b="0" dirty="0" smtClean="0"/>
              <a:t>которые могли бы учесть всю сложность и скрытые препятствия,</a:t>
            </a:r>
            <a:br>
              <a:rPr lang="ru-RU" sz="1200" b="0" dirty="0" smtClean="0"/>
            </a:br>
            <a:r>
              <a:rPr lang="ru-RU" sz="1200" b="0" dirty="0" smtClean="0"/>
              <a:t>возникающие в процессе финансового планирования.</a:t>
            </a:r>
            <a:endParaRPr lang="ru-RU" sz="1200" b="0" dirty="0" smtClean="0">
              <a:latin typeface="Peterburg" pitchFamily="2" charset="0"/>
            </a:endParaRPr>
          </a:p>
          <a:p>
            <a:pPr algn="l" defTabSz="825500">
              <a:lnSpc>
                <a:spcPct val="130000"/>
              </a:lnSpc>
            </a:pPr>
            <a:r>
              <a:rPr lang="ru-RU" sz="1200" dirty="0" smtClean="0">
                <a:solidFill>
                  <a:schemeClr val="tx2"/>
                </a:solidFill>
              </a:rPr>
              <a:t>3. Наблюдение за реализацией финансового плана</a:t>
            </a: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400" dirty="0" smtClean="0">
                <a:solidFill>
                  <a:schemeClr val="tx2"/>
                </a:solidFill>
              </a:rPr>
              <a:t>1. Принципы соответствия сроков.</a:t>
            </a:r>
            <a:endParaRPr lang="ru-RU" sz="1100" dirty="0" smtClean="0">
              <a:solidFill>
                <a:schemeClr val="tx2"/>
              </a:solidFill>
            </a:endParaRP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200" b="0" dirty="0" smtClean="0"/>
              <a:t>Финансовые менеджеры стремятся достигать «соответствия сроков» функционирования активов и периода существования обязательств, возникших в связи с их финансированием.</a:t>
            </a:r>
            <a:r>
              <a:rPr lang="ru-RU" sz="1200" b="0" dirty="0" smtClean="0">
                <a:latin typeface="Peterburg" pitchFamily="2" charset="0"/>
              </a:rPr>
              <a:t> </a:t>
            </a:r>
          </a:p>
          <a:p>
            <a:pPr algn="l" defTabSz="825500">
              <a:lnSpc>
                <a:spcPct val="70000"/>
              </a:lnSpc>
              <a:spcBef>
                <a:spcPct val="48000"/>
              </a:spcBef>
            </a:pPr>
            <a:r>
              <a:rPr lang="ru-RU" sz="1400" dirty="0" smtClean="0">
                <a:solidFill>
                  <a:schemeClr val="tx2"/>
                </a:solidFill>
              </a:rPr>
              <a:t>2. Принципы постоянных потребностей в оборотном капитале.</a:t>
            </a:r>
            <a:endParaRPr lang="ru-RU" sz="1200" dirty="0" smtClean="0">
              <a:solidFill>
                <a:schemeClr val="tx2"/>
              </a:solidFill>
            </a:endParaRP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200" b="0" dirty="0" smtClean="0"/>
              <a:t>Часто финансовые менеджеры сталкиваются с дефицитом постоянных инвестиций в собственный оборотный капитал. Такие постоянные потребности они финансируют за счет долгосрочных источников.</a:t>
            </a:r>
            <a:r>
              <a:rPr lang="ru-RU" sz="1200" dirty="0" smtClean="0"/>
              <a:t> </a:t>
            </a: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400" dirty="0" smtClean="0">
                <a:solidFill>
                  <a:schemeClr val="tx2"/>
                </a:solidFill>
              </a:rPr>
              <a:t>3. Принципы избытка денежных средств.</a:t>
            </a: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200" b="0" dirty="0" smtClean="0"/>
              <a:t>Финансовое планирование и управление должно быть построено так, чтобы компания постоянно имела оптимальный остаток средств на денежных счетах в объеме, необходимом для оплаты счетов в следующем в месяце. Избыток денежных средств должен инвестироваться в высоколиквидные активы, недостаток - пополняться за счет внешних источников финансирования.</a:t>
            </a:r>
            <a:r>
              <a:rPr lang="ru-RU" sz="1200" dirty="0" smtClean="0"/>
              <a:t> </a:t>
            </a:r>
            <a:endParaRPr lang="ru-RU" sz="1200" b="0" dirty="0" smtClean="0">
              <a:latin typeface="Peterburg" pitchFamily="2" charset="0"/>
            </a:endParaRPr>
          </a:p>
          <a:p>
            <a:pPr algn="l" defTabSz="825500">
              <a:lnSpc>
                <a:spcPct val="130000"/>
              </a:lnSpc>
            </a:pPr>
            <a:endParaRPr lang="ru-RU" sz="1200" dirty="0" smtClean="0">
              <a:latin typeface="Peterburg" pitchFamily="2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A7DD11-AA4F-4A65-8635-39B456FDD30B}" type="slidenum">
              <a:rPr lang="ru-RU" smtClean="0"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2076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Наиболее часто в практике встречается разделение планирования и прогнозирования: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258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ru-RU" dirty="0" smtClean="0"/>
              <a:t>Финансовый план является результатом процесса финансового планирования. </a:t>
            </a:r>
          </a:p>
          <a:p>
            <a:pPr algn="l"/>
            <a:r>
              <a:rPr lang="ru-RU" dirty="0" smtClean="0"/>
              <a:t>Процесс планирования может быть представлен в виде цикла:</a:t>
            </a:r>
          </a:p>
          <a:p>
            <a:pPr algn="l"/>
            <a:r>
              <a:rPr lang="ru-RU" dirty="0" smtClean="0"/>
              <a:t>Определение общей стратегии – это результат стратегического планирования, в результате которого уже определены приоритеты и сформирован общий стратегический план программной деятельности. </a:t>
            </a:r>
          </a:p>
          <a:p>
            <a:pPr algn="l"/>
            <a:r>
              <a:rPr lang="ru-RU" dirty="0" smtClean="0"/>
              <a:t>Анализ внешней среды — это выяснение ситуации, в которой находится организация в данный момент, и факторов, которые оказывают влияние на выбор финансовых возможностей организации, таких как политическая, экономическая ситуация, политика доноров, спонсоров, финансирующих агентств, ожидания целевых групп, налоговая политика государства и т.д.</a:t>
            </a:r>
          </a:p>
          <a:p>
            <a:pPr algn="l"/>
            <a:r>
              <a:rPr lang="ru-RU" dirty="0" smtClean="0"/>
              <a:t>Анализ внутренних возможностей организации — это наличие трудовых, временных, технических ресурсов внутри самой организации, соответствие вы бранной стратегии целям и задачам по уставным документам, выявление узких мест и возможность более эффективного использования имеющихся резервов.</a:t>
            </a:r>
          </a:p>
          <a:p>
            <a:pPr algn="l"/>
            <a:r>
              <a:rPr lang="ru-RU" dirty="0" smtClean="0"/>
              <a:t>Постановка финансовых целей и за дач — это выбор способов финансирования деятельности с учетом оптимальных на данный момент вариантов.</a:t>
            </a:r>
          </a:p>
          <a:p>
            <a:pPr algn="l"/>
            <a:r>
              <a:rPr lang="ru-RU" dirty="0" smtClean="0"/>
              <a:t>Написание общего бюджета организации – это следующий шаг планирования, на котором определяются источники финансирования и общие направления расходования средств. Написание оперативных бюджетов — это более детальная проработка краткосрочных бюджетов и смет отдельных проектов и мероприятий, составление календарных планов и бюджетов денежных потоков.</a:t>
            </a:r>
          </a:p>
          <a:p>
            <a:pPr algn="l"/>
            <a:r>
              <a:rPr lang="ru-RU" dirty="0" smtClean="0"/>
              <a:t>Финансовый контроль и анализ финансового состояния — это заключительный этап цикла финансового планирования, на котором контролируется выполнение поставленных задач, определяется уровень, которого НКО достигла, анализируются положительные и отрицательные результаты и факторы, которые повлияли на эти результаты, вы являются узкие места и делаются выводы для последующего планирования.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30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748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328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825500">
              <a:lnSpc>
                <a:spcPct val="120000"/>
              </a:lnSpc>
            </a:pPr>
            <a:r>
              <a:rPr lang="ru-RU" sz="1200" dirty="0" smtClean="0">
                <a:solidFill>
                  <a:schemeClr val="tx2"/>
                </a:solidFill>
              </a:rPr>
              <a:t>1. Прогнозирование</a:t>
            </a:r>
            <a:br>
              <a:rPr lang="ru-RU" sz="1200" dirty="0" smtClean="0">
                <a:solidFill>
                  <a:schemeClr val="tx2"/>
                </a:solidFill>
              </a:rPr>
            </a:br>
            <a:r>
              <a:rPr lang="ru-RU" sz="1200" b="0" dirty="0" smtClean="0"/>
              <a:t>Когда на утверждение представлен набор прогнозов развития</a:t>
            </a:r>
            <a:br>
              <a:rPr lang="ru-RU" sz="1200" b="0" dirty="0" smtClean="0"/>
            </a:br>
            <a:r>
              <a:rPr lang="ru-RU" sz="1200" b="0" dirty="0" smtClean="0"/>
              <a:t>компании, не следует принимать их с первого взгляда. Необходимо</a:t>
            </a:r>
            <a:br>
              <a:rPr lang="ru-RU" sz="1200" b="0" dirty="0" smtClean="0"/>
            </a:br>
            <a:r>
              <a:rPr lang="ru-RU" sz="1200" b="0" dirty="0" smtClean="0"/>
              <a:t>вникнуть поглубже чтобы понять, какая экономическая модель</a:t>
            </a:r>
            <a:br>
              <a:rPr lang="ru-RU" sz="1200" b="0" dirty="0" smtClean="0"/>
            </a:br>
            <a:r>
              <a:rPr lang="ru-RU" sz="1200" b="0" dirty="0" smtClean="0"/>
              <a:t>лежит в их основе.</a:t>
            </a:r>
            <a:endParaRPr lang="ru-RU" sz="1200" b="0" dirty="0" smtClean="0">
              <a:latin typeface="Peterburg" pitchFamily="2" charset="0"/>
            </a:endParaRPr>
          </a:p>
          <a:p>
            <a:pPr algn="l" defTabSz="825500">
              <a:lnSpc>
                <a:spcPct val="130000"/>
              </a:lnSpc>
            </a:pPr>
            <a:r>
              <a:rPr lang="ru-RU" sz="1200" dirty="0" smtClean="0">
                <a:solidFill>
                  <a:schemeClr val="tx2"/>
                </a:solidFill>
              </a:rPr>
              <a:t>2. Выбор оптимального финансового плана</a:t>
            </a:r>
            <a:br>
              <a:rPr lang="ru-RU" sz="1200" dirty="0" smtClean="0">
                <a:solidFill>
                  <a:schemeClr val="tx2"/>
                </a:solidFill>
              </a:rPr>
            </a:br>
            <a:r>
              <a:rPr lang="ru-RU" sz="1200" b="0" dirty="0" smtClean="0"/>
              <a:t>До сих пор не существует никакой модели или процедуры,</a:t>
            </a:r>
            <a:br>
              <a:rPr lang="ru-RU" sz="1200" b="0" dirty="0" smtClean="0"/>
            </a:br>
            <a:r>
              <a:rPr lang="ru-RU" sz="1200" b="0" dirty="0" smtClean="0"/>
              <a:t>которые могли бы учесть всю сложность и скрытые препятствия,</a:t>
            </a:r>
            <a:br>
              <a:rPr lang="ru-RU" sz="1200" b="0" dirty="0" smtClean="0"/>
            </a:br>
            <a:r>
              <a:rPr lang="ru-RU" sz="1200" b="0" dirty="0" smtClean="0"/>
              <a:t>возникающие в процессе финансового планирования.</a:t>
            </a:r>
            <a:endParaRPr lang="ru-RU" sz="1200" b="0" dirty="0" smtClean="0">
              <a:latin typeface="Peterburg" pitchFamily="2" charset="0"/>
            </a:endParaRPr>
          </a:p>
          <a:p>
            <a:pPr algn="l" defTabSz="825500">
              <a:lnSpc>
                <a:spcPct val="130000"/>
              </a:lnSpc>
            </a:pPr>
            <a:r>
              <a:rPr lang="ru-RU" sz="1200" dirty="0" smtClean="0">
                <a:solidFill>
                  <a:schemeClr val="tx2"/>
                </a:solidFill>
              </a:rPr>
              <a:t>3. Наблюдение за реализацией финансового плана</a:t>
            </a: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400" dirty="0" smtClean="0">
                <a:solidFill>
                  <a:schemeClr val="tx2"/>
                </a:solidFill>
              </a:rPr>
              <a:t>1. Принципы соответствия сроков.</a:t>
            </a:r>
            <a:endParaRPr lang="ru-RU" sz="1100" dirty="0" smtClean="0">
              <a:solidFill>
                <a:schemeClr val="tx2"/>
              </a:solidFill>
            </a:endParaRP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200" b="0" dirty="0" smtClean="0"/>
              <a:t>Финансовые менеджеры стремятся достигать «соответствия сроков» функционирования активов и периода существования обязательств, возникших в связи с их финансированием.</a:t>
            </a:r>
            <a:r>
              <a:rPr lang="ru-RU" sz="1200" b="0" dirty="0" smtClean="0">
                <a:latin typeface="Peterburg" pitchFamily="2" charset="0"/>
              </a:rPr>
              <a:t> </a:t>
            </a:r>
          </a:p>
          <a:p>
            <a:pPr algn="l" defTabSz="825500">
              <a:lnSpc>
                <a:spcPct val="70000"/>
              </a:lnSpc>
              <a:spcBef>
                <a:spcPct val="48000"/>
              </a:spcBef>
            </a:pPr>
            <a:r>
              <a:rPr lang="ru-RU" sz="1400" dirty="0" smtClean="0">
                <a:solidFill>
                  <a:schemeClr val="tx2"/>
                </a:solidFill>
              </a:rPr>
              <a:t>2. Принципы постоянных потребностей в оборотном капитале.</a:t>
            </a:r>
            <a:endParaRPr lang="ru-RU" sz="1200" dirty="0" smtClean="0">
              <a:solidFill>
                <a:schemeClr val="tx2"/>
              </a:solidFill>
            </a:endParaRP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200" b="0" dirty="0" smtClean="0"/>
              <a:t>Часто финансовые менеджеры сталкиваются с дефицитом постоянных инвестиций в собственный оборотный капитал. Такие постоянные потребности они финансируют за счет долгосрочных источников.</a:t>
            </a:r>
            <a:r>
              <a:rPr lang="ru-RU" sz="1200" dirty="0" smtClean="0"/>
              <a:t> </a:t>
            </a: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400" dirty="0" smtClean="0">
                <a:solidFill>
                  <a:schemeClr val="tx2"/>
                </a:solidFill>
              </a:rPr>
              <a:t>3. Принципы избытка денежных средств.</a:t>
            </a: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200" b="0" dirty="0" smtClean="0"/>
              <a:t>Финансовое планирование и управление должно быть построено так, чтобы компания постоянно имела оптимальный остаток средств на денежных счетах в объеме, необходимом для оплаты счетов в следующем в месяце. Избыток денежных средств должен инвестироваться в высоколиквидные активы, недостаток - пополняться за счет внешних источников финансирования.</a:t>
            </a:r>
            <a:r>
              <a:rPr lang="ru-RU" sz="1200" dirty="0" smtClean="0"/>
              <a:t> </a:t>
            </a:r>
            <a:endParaRPr lang="ru-RU" sz="1200" b="0" dirty="0" smtClean="0">
              <a:latin typeface="Peterburg" pitchFamily="2" charset="0"/>
            </a:endParaRPr>
          </a:p>
          <a:p>
            <a:pPr algn="l" defTabSz="825500">
              <a:lnSpc>
                <a:spcPct val="130000"/>
              </a:lnSpc>
            </a:pPr>
            <a:endParaRPr lang="ru-RU" sz="1200" dirty="0" smtClean="0">
              <a:latin typeface="Peterburg" pitchFamily="2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A7DD11-AA4F-4A65-8635-39B456FDD30B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076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Планирование финансовых показателей осуществляют с помощью нескольких методов.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5684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/>
              <a:t>Бюджетирование</a:t>
            </a:r>
            <a:r>
              <a:rPr lang="ru-RU" dirty="0" smtClean="0"/>
              <a:t> — это производственно-финансовое планирование деятельности предприятия путем составления общего бюджета предприятия, а также бюджетов отдельных подразделений с целью определения их финансовых затрат и результатов.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7817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/>
              <a:t>Бюджетирование</a:t>
            </a:r>
            <a:r>
              <a:rPr lang="ru-RU" dirty="0" smtClean="0"/>
              <a:t> — это производственно-финансовое планирование деятельности предприятия путем составления общего бюджета предприятия, а также бюджетов отдельных подразделений с целью определения их финансовых затрат и результатов.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781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786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6FE4748-5C64-426E-AC61-81A9235C7A88}" type="datetimeFigureOut">
              <a:rPr lang="ru-RU" smtClean="0"/>
              <a:pPr/>
              <a:t>11.01.2023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80AE45D-F419-4798-AD8D-076FBDCC15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624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6FE4748-5C64-426E-AC61-81A9235C7A88}" type="datetimeFigureOut">
              <a:rPr lang="ru-RU" smtClean="0"/>
              <a:pPr/>
              <a:t>11.01.2023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80AE45D-F419-4798-AD8D-076FBDCC15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361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287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5" r:id="rId2"/>
    <p:sldLayoutId id="2147483656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434" y="188641"/>
            <a:ext cx="8256919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974" y="1052737"/>
            <a:ext cx="3917951" cy="180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941163" y="4656841"/>
            <a:ext cx="62716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Тема 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8. 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Долгосрочное финансовое планирование.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0969" y="2950590"/>
            <a:ext cx="7352907" cy="1781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47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16632"/>
            <a:ext cx="12144672" cy="676875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/>
              <a:t>Результат долгосрочного финансового планирования: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/>
              <a:t>разработка финансовой стратегии,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/>
              <a:t>3-х финансовых документов (прогнозы б-</a:t>
            </a:r>
            <a:r>
              <a:rPr lang="ru-RU" dirty="0" err="1"/>
              <a:t>са</a:t>
            </a:r>
            <a:r>
              <a:rPr lang="ru-RU" dirty="0"/>
              <a:t>, </a:t>
            </a:r>
            <a:r>
              <a:rPr lang="ru-RU" dirty="0" err="1"/>
              <a:t>ОПиУ</a:t>
            </a:r>
            <a:r>
              <a:rPr lang="ru-RU" dirty="0"/>
              <a:t>, ОДДС). </a:t>
            </a:r>
            <a:endParaRPr lang="ru-RU" dirty="0" smtClean="0"/>
          </a:p>
          <a:p>
            <a:pPr marL="742950" indent="-742950" algn="l">
              <a:buFont typeface="+mj-lt"/>
              <a:buAutoNum type="arabicPeriod"/>
            </a:pPr>
            <a:endParaRPr lang="ru-RU" dirty="0"/>
          </a:p>
          <a:p>
            <a:pPr algn="l"/>
            <a:r>
              <a:rPr lang="ru-RU" b="1" dirty="0" smtClean="0"/>
              <a:t>Финансовая стратегия компании</a:t>
            </a:r>
            <a:r>
              <a:rPr lang="ru-RU" dirty="0" smtClean="0"/>
              <a:t> – основной документ финансового планирования.</a:t>
            </a:r>
          </a:p>
          <a:p>
            <a:pPr algn="l"/>
            <a:r>
              <a:rPr lang="ru-RU" b="1" dirty="0"/>
              <a:t>Финансовая </a:t>
            </a:r>
            <a:r>
              <a:rPr lang="ru-RU" b="1" dirty="0" smtClean="0"/>
              <a:t>стратегия </a:t>
            </a:r>
            <a:r>
              <a:rPr lang="ru-RU" dirty="0" smtClean="0"/>
              <a:t>определяет: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сколько средств необходимо для перспективного развития компании,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за счёт каких источников осуществлять финансирование проекта,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сроки возврата вложенных в проект денежных средств.</a:t>
            </a:r>
          </a:p>
        </p:txBody>
      </p:sp>
    </p:spTree>
    <p:extLst>
      <p:ext uri="{BB962C8B-B14F-4D97-AF65-F5344CB8AC3E}">
        <p14:creationId xmlns:p14="http://schemas.microsoft.com/office/powerpoint/2010/main" val="5034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08001" y="5105401"/>
            <a:ext cx="11140017" cy="9650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339966"/>
            </a:solidFill>
            <a:miter lim="800000"/>
            <a:headEnd/>
            <a:tailEnd/>
          </a:ln>
        </p:spPr>
        <p:txBody>
          <a:bodyPr lIns="87011" tIns="43506" rIns="87011" bIns="43506">
            <a:spAutoFit/>
          </a:bodyPr>
          <a:lstStyle/>
          <a:p>
            <a:pPr algn="just" defTabSz="863600" eaLnBrk="0" hangingPunct="0">
              <a:spcBef>
                <a:spcPct val="48000"/>
              </a:spcBef>
            </a:pPr>
            <a:r>
              <a:rPr lang="ru-RU" sz="1900" b="1">
                <a:latin typeface="Arial" pitchFamily="34" charset="0"/>
                <a:cs typeface="Arial" pitchFamily="34" charset="0"/>
              </a:rPr>
              <a:t>Каждая альтернатива связана с определенным прогнозом потоков денежных средств. Эти варианты можно рассматривать как четыре взаимоисключающих проекта инвестиций. </a:t>
            </a:r>
          </a:p>
        </p:txBody>
      </p:sp>
      <p:sp>
        <p:nvSpPr>
          <p:cNvPr id="388099" name="Rectangle 3"/>
          <p:cNvSpPr>
            <a:spLocks noChangeArrowheads="1"/>
          </p:cNvSpPr>
          <p:nvPr/>
        </p:nvSpPr>
        <p:spPr bwMode="auto">
          <a:xfrm>
            <a:off x="302685" y="285750"/>
            <a:ext cx="11586633" cy="432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011" tIns="43506" rIns="87011" bIns="43506">
            <a:spAutoFit/>
          </a:bodyPr>
          <a:lstStyle/>
          <a:p>
            <a:pPr algn="ctr" defTabSz="863600" eaLnBrk="0" hangingPunct="0">
              <a:lnSpc>
                <a:spcPct val="70000"/>
              </a:lnSpc>
              <a:spcBef>
                <a:spcPct val="48000"/>
              </a:spcBef>
              <a:defRPr/>
            </a:pPr>
            <a:r>
              <a:rPr lang="ru-RU" sz="3200" b="1" dirty="0">
                <a:latin typeface="Arial" pitchFamily="34" charset="0"/>
                <a:cs typeface="Arial" pitchFamily="34" charset="0"/>
              </a:rPr>
              <a:t>Стратегии развития предприятия</a:t>
            </a:r>
            <a:endParaRPr lang="ru-RU" sz="2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535517" y="1143001"/>
            <a:ext cx="11140016" cy="3391057"/>
            <a:chOff x="336" y="912"/>
            <a:chExt cx="6000" cy="2279"/>
          </a:xfrm>
        </p:grpSpPr>
        <p:sp>
          <p:nvSpPr>
            <p:cNvPr id="12293" name="Text Box 5"/>
            <p:cNvSpPr txBox="1">
              <a:spLocks noChangeArrowheads="1"/>
            </p:cNvSpPr>
            <p:nvPr/>
          </p:nvSpPr>
          <p:spPr bwMode="auto">
            <a:xfrm>
              <a:off x="576" y="912"/>
              <a:ext cx="5136" cy="221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>
              <a:lvl1pPr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-RU" sz="1900" b="1">
                  <a:latin typeface="Times New Roman" pitchFamily="18" charset="0"/>
                </a:rPr>
                <a:t>Стратегии развития предприятия</a:t>
              </a:r>
            </a:p>
          </p:txBody>
        </p:sp>
        <p:sp>
          <p:nvSpPr>
            <p:cNvPr id="12294" name="Text Box 6"/>
            <p:cNvSpPr txBox="1">
              <a:spLocks noChangeArrowheads="1"/>
            </p:cNvSpPr>
            <p:nvPr/>
          </p:nvSpPr>
          <p:spPr bwMode="auto">
            <a:xfrm>
              <a:off x="336" y="1488"/>
              <a:ext cx="1200" cy="881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>
              <a:lvl1pPr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r>
                <a:rPr lang="ru-RU" sz="1900" b="1" u="sng">
                  <a:latin typeface="Times New Roman" pitchFamily="18" charset="0"/>
                </a:rPr>
                <a:t>1. Стратегия агрессивного роста, </a:t>
              </a:r>
              <a:r>
                <a:rPr lang="ru-RU" b="1">
                  <a:latin typeface="Times New Roman" pitchFamily="18" charset="0"/>
                </a:rPr>
                <a:t>включающая крупные капитало-вложения</a:t>
              </a:r>
              <a:endParaRPr lang="ru-RU" sz="1900" b="1">
                <a:latin typeface="Times New Roman" pitchFamily="18" charset="0"/>
              </a:endParaRPr>
            </a:p>
          </p:txBody>
        </p:sp>
        <p:sp>
          <p:nvSpPr>
            <p:cNvPr id="12295" name="Text Box 7"/>
            <p:cNvSpPr txBox="1">
              <a:spLocks noChangeArrowheads="1"/>
            </p:cNvSpPr>
            <p:nvPr/>
          </p:nvSpPr>
          <p:spPr bwMode="auto">
            <a:xfrm>
              <a:off x="1775" y="1808"/>
              <a:ext cx="1393" cy="1383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>
              <a:lvl1pPr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r>
                <a:rPr lang="ru-RU" sz="1900" b="1" u="sng">
                  <a:latin typeface="Times New Roman" pitchFamily="18" charset="0"/>
                </a:rPr>
                <a:t>2. Стратегия плавного роста, </a:t>
              </a:r>
              <a:br>
                <a:rPr lang="ru-RU" sz="1900" b="1" u="sng">
                  <a:latin typeface="Times New Roman" pitchFamily="18" charset="0"/>
                </a:rPr>
              </a:br>
              <a:r>
                <a:rPr lang="ru-RU" b="1">
                  <a:latin typeface="Times New Roman" pitchFamily="18" charset="0"/>
                </a:rPr>
                <a:t>при которой предприятие развивается параллельно росту рынков сбыта его продукции</a:t>
              </a:r>
              <a:endParaRPr lang="ru-RU" sz="1900" b="1">
                <a:latin typeface="Times New Roman" pitchFamily="18" charset="0"/>
              </a:endParaRPr>
            </a:p>
          </p:txBody>
        </p:sp>
        <p:sp>
          <p:nvSpPr>
            <p:cNvPr id="12296" name="Text Box 8"/>
            <p:cNvSpPr txBox="1">
              <a:spLocks noChangeArrowheads="1"/>
            </p:cNvSpPr>
            <p:nvPr/>
          </p:nvSpPr>
          <p:spPr bwMode="auto">
            <a:xfrm>
              <a:off x="3283" y="1824"/>
              <a:ext cx="1420" cy="890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>
              <a:lvl1pPr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r>
                <a:rPr lang="ru-RU" sz="1900" b="1" u="sng">
                  <a:latin typeface="Times New Roman" pitchFamily="18" charset="0"/>
                </a:rPr>
                <a:t>3. Стратегия обороны или «отсиживания в окопах», </a:t>
              </a:r>
              <a:r>
                <a:rPr lang="ru-RU" b="1">
                  <a:latin typeface="Times New Roman" pitchFamily="18" charset="0"/>
                </a:rPr>
                <a:t>включающая сокращение расходов и специализацию</a:t>
              </a:r>
              <a:endParaRPr lang="ru-RU" sz="1900" b="1">
                <a:latin typeface="Times New Roman" pitchFamily="18" charset="0"/>
              </a:endParaRPr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4944" y="1472"/>
              <a:ext cx="1392" cy="1225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>
              <a:lvl1pPr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r>
                <a:rPr lang="ru-RU" sz="1900" b="1" u="sng">
                  <a:latin typeface="Times New Roman" pitchFamily="18" charset="0"/>
                </a:rPr>
                <a:t>4. Стратегия реформирования или дезинвестирования, </a:t>
              </a:r>
              <a:r>
                <a:rPr lang="ru-RU" b="1">
                  <a:latin typeface="Times New Roman" pitchFamily="18" charset="0"/>
                </a:rPr>
                <a:t>связанная с продажей или ликвидацией подразделений или всего предприятия</a:t>
              </a:r>
              <a:endParaRPr lang="ru-RU" sz="1900" b="1">
                <a:latin typeface="Times New Roman" pitchFamily="18" charset="0"/>
              </a:endParaRPr>
            </a:p>
          </p:txBody>
        </p:sp>
        <p:sp>
          <p:nvSpPr>
            <p:cNvPr id="12298" name="AutoShape 10"/>
            <p:cNvSpPr>
              <a:spLocks noChangeArrowheads="1"/>
            </p:cNvSpPr>
            <p:nvPr/>
          </p:nvSpPr>
          <p:spPr bwMode="auto">
            <a:xfrm>
              <a:off x="2352" y="1248"/>
              <a:ext cx="192" cy="284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/>
            <a:p>
              <a:endParaRPr lang="ru-RU"/>
            </a:p>
          </p:txBody>
        </p:sp>
        <p:sp>
          <p:nvSpPr>
            <p:cNvPr id="12299" name="AutoShape 11"/>
            <p:cNvSpPr>
              <a:spLocks noChangeArrowheads="1"/>
            </p:cNvSpPr>
            <p:nvPr/>
          </p:nvSpPr>
          <p:spPr bwMode="auto">
            <a:xfrm>
              <a:off x="3744" y="1248"/>
              <a:ext cx="192" cy="284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/>
            <a:p>
              <a:endParaRPr lang="ru-RU"/>
            </a:p>
          </p:txBody>
        </p:sp>
        <p:sp>
          <p:nvSpPr>
            <p:cNvPr id="12300" name="AutoShape 12"/>
            <p:cNvSpPr>
              <a:spLocks noChangeArrowheads="1"/>
            </p:cNvSpPr>
            <p:nvPr/>
          </p:nvSpPr>
          <p:spPr bwMode="auto">
            <a:xfrm>
              <a:off x="5328" y="1200"/>
              <a:ext cx="192" cy="247"/>
            </a:xfrm>
            <a:prstGeom prst="downArrow">
              <a:avLst>
                <a:gd name="adj1" fmla="val 50000"/>
                <a:gd name="adj2" fmla="val 3125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/>
            <a:p>
              <a:endParaRPr lang="ru-RU"/>
            </a:p>
          </p:txBody>
        </p:sp>
        <p:sp>
          <p:nvSpPr>
            <p:cNvPr id="12301" name="AutoShape 13"/>
            <p:cNvSpPr>
              <a:spLocks noChangeArrowheads="1"/>
            </p:cNvSpPr>
            <p:nvPr/>
          </p:nvSpPr>
          <p:spPr bwMode="auto">
            <a:xfrm>
              <a:off x="864" y="1200"/>
              <a:ext cx="192" cy="247"/>
            </a:xfrm>
            <a:prstGeom prst="downArrow">
              <a:avLst>
                <a:gd name="adj1" fmla="val 50000"/>
                <a:gd name="adj2" fmla="val 3125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015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583233"/>
              </p:ext>
            </p:extLst>
          </p:nvPr>
        </p:nvGraphicFramePr>
        <p:xfrm>
          <a:off x="361950" y="972457"/>
          <a:ext cx="1171575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57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88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3 условия эффективности финансового планирования:</a:t>
                      </a:r>
                      <a:endParaRPr lang="ru-RU" sz="2800" b="1" dirty="0" smtClean="0">
                        <a:solidFill>
                          <a:schemeClr val="tx1"/>
                        </a:solidFill>
                        <a:latin typeface="Peterburg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3 принципа финансового планирования:</a:t>
                      </a:r>
                      <a:endParaRPr lang="ru-RU" sz="2800" b="1" dirty="0" smtClean="0">
                        <a:solidFill>
                          <a:schemeClr val="tx1"/>
                        </a:solidFill>
                        <a:latin typeface="Peterburg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1. Прогнозирование.</a:t>
                      </a:r>
                      <a:br>
                        <a:rPr lang="ru-RU" sz="3200" dirty="0" smtClean="0"/>
                      </a:br>
                      <a:r>
                        <a:rPr lang="ru-RU" sz="3200" dirty="0" smtClean="0"/>
                        <a:t>2. Выбор оптимального финансового плана.</a:t>
                      </a:r>
                      <a:br>
                        <a:rPr lang="ru-RU" sz="3200" dirty="0" smtClean="0"/>
                      </a:br>
                      <a:r>
                        <a:rPr lang="ru-RU" sz="3200" dirty="0" smtClean="0"/>
                        <a:t>3. Наблюдение за реализацией финансового плана.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3200" dirty="0" smtClean="0"/>
                        <a:t>1. Принципы соответствия сроков.</a:t>
                      </a:r>
                    </a:p>
                    <a:p>
                      <a:pPr algn="l"/>
                      <a:r>
                        <a:rPr lang="ru-RU" sz="3200" dirty="0" smtClean="0"/>
                        <a:t>2. Принципы постоянных потребностей в оборотном капитале.</a:t>
                      </a:r>
                    </a:p>
                    <a:p>
                      <a:pPr algn="l"/>
                      <a:r>
                        <a:rPr lang="ru-RU" sz="3200" dirty="0" smtClean="0"/>
                        <a:t>3. Принципы избытка денежных средств.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086352" y="126080"/>
            <a:ext cx="85201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 dirty="0" smtClean="0"/>
              <a:t>Условия финансового </a:t>
            </a:r>
            <a:r>
              <a:rPr lang="ru-RU" sz="4000" b="1" dirty="0"/>
              <a:t>планирования:</a:t>
            </a:r>
            <a:endParaRPr lang="ru-RU" sz="4000" b="1" dirty="0">
              <a:latin typeface="Peterbur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2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09600" y="1204698"/>
            <a:ext cx="11196836" cy="762000"/>
            <a:chOff x="384" y="1152"/>
            <a:chExt cx="5136" cy="480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384" y="1152"/>
              <a:ext cx="1488" cy="480"/>
            </a:xfrm>
            <a:prstGeom prst="plaque">
              <a:avLst>
                <a:gd name="adj" fmla="val 16667"/>
              </a:avLst>
            </a:prstGeom>
            <a:solidFill>
              <a:srgbClr val="FFE7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800" dirty="0"/>
                <a:t>Перспективное </a:t>
              </a:r>
            </a:p>
            <a:p>
              <a:pPr algn="ctr"/>
              <a:r>
                <a:rPr lang="ru-RU" sz="2800" dirty="0"/>
                <a:t>планирование</a:t>
              </a:r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2208" y="1152"/>
              <a:ext cx="1392" cy="480"/>
            </a:xfrm>
            <a:prstGeom prst="plaque">
              <a:avLst>
                <a:gd name="adj" fmla="val 16667"/>
              </a:avLst>
            </a:prstGeom>
            <a:solidFill>
              <a:srgbClr val="FFE7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800"/>
                <a:t>Текущее </a:t>
              </a:r>
            </a:p>
            <a:p>
              <a:pPr algn="ctr"/>
              <a:r>
                <a:rPr lang="ru-RU" sz="2800"/>
                <a:t>планирование</a:t>
              </a:r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>
              <a:off x="4080" y="1152"/>
              <a:ext cx="1440" cy="480"/>
            </a:xfrm>
            <a:prstGeom prst="plaque">
              <a:avLst>
                <a:gd name="adj" fmla="val 16667"/>
              </a:avLst>
            </a:prstGeom>
            <a:solidFill>
              <a:srgbClr val="FFE7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800"/>
                <a:t>Оперативное</a:t>
              </a:r>
            </a:p>
            <a:p>
              <a:pPr algn="ctr"/>
              <a:r>
                <a:rPr lang="ru-RU" sz="2800"/>
                <a:t>планирование</a:t>
              </a:r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1872" y="1392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2000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3600" y="1440"/>
              <a:ext cx="4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2000"/>
            </a:p>
          </p:txBody>
        </p:sp>
      </p:grp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16114" y="2971800"/>
            <a:ext cx="3773716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marL="342900" indent="-342900">
              <a:buFontTx/>
              <a:buAutoNum type="arabicPeriod"/>
            </a:pPr>
            <a:r>
              <a:rPr lang="ru-RU" sz="3200" dirty="0" smtClean="0"/>
              <a:t>Прогнозирование;</a:t>
            </a:r>
            <a:endParaRPr lang="ru-RU" sz="3200" dirty="0"/>
          </a:p>
          <a:p>
            <a:pPr marL="342900" indent="-342900"/>
            <a:endParaRPr lang="ru-RU" sz="3200" dirty="0" smtClean="0"/>
          </a:p>
          <a:p>
            <a:pPr marL="342900" indent="-342900"/>
            <a:endParaRPr lang="ru-RU" sz="3200" dirty="0"/>
          </a:p>
          <a:p>
            <a:pPr marL="342900" indent="-342900"/>
            <a:r>
              <a:rPr lang="ru-RU" sz="3200" dirty="0"/>
              <a:t>2. Важнейшие направления деятельности;</a:t>
            </a:r>
          </a:p>
          <a:p>
            <a:pPr marL="342900" indent="-342900"/>
            <a:r>
              <a:rPr lang="ru-RU" sz="3200" dirty="0" smtClean="0"/>
              <a:t>3</a:t>
            </a:r>
            <a:r>
              <a:rPr lang="ru-RU" sz="3200" dirty="0"/>
              <a:t>. Срок 3-5 </a:t>
            </a:r>
            <a:r>
              <a:rPr lang="ru-RU" sz="3200" dirty="0" smtClean="0"/>
              <a:t>лет.</a:t>
            </a:r>
            <a:endParaRPr lang="ru-RU" sz="3200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005944" y="2971800"/>
            <a:ext cx="4238172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>
              <a:buFontTx/>
              <a:buAutoNum type="arabicPeriod"/>
            </a:pPr>
            <a:r>
              <a:rPr lang="ru-RU" sz="3200" dirty="0" smtClean="0"/>
              <a:t>Технико-</a:t>
            </a:r>
            <a:r>
              <a:rPr lang="ru-RU" sz="3200" dirty="0" err="1" smtClean="0"/>
              <a:t>экономичес</a:t>
            </a:r>
            <a:r>
              <a:rPr lang="ru-RU" sz="3200" dirty="0" smtClean="0"/>
              <a:t>-кое обоснование, </a:t>
            </a:r>
            <a:r>
              <a:rPr lang="ru-RU" sz="3200" dirty="0"/>
              <a:t>бюджет</a:t>
            </a:r>
          </a:p>
          <a:p>
            <a:pPr marL="342900" indent="-342900">
              <a:buFontTx/>
              <a:buAutoNum type="arabicPeriod"/>
            </a:pPr>
            <a:r>
              <a:rPr lang="ru-RU" sz="3200" dirty="0"/>
              <a:t>Отдельные аспекты деятельности</a:t>
            </a:r>
            <a:r>
              <a:rPr lang="ru-RU" sz="3200" dirty="0" smtClean="0"/>
              <a:t>;</a:t>
            </a:r>
          </a:p>
          <a:p>
            <a:pPr marL="342900" indent="-342900">
              <a:buFontTx/>
              <a:buAutoNum type="arabicPeriod"/>
            </a:pPr>
            <a:endParaRPr lang="ru-RU" sz="3200" dirty="0"/>
          </a:p>
          <a:p>
            <a:pPr marL="342900" indent="-342900">
              <a:buFontTx/>
              <a:buAutoNum type="arabicPeriod"/>
            </a:pPr>
            <a:r>
              <a:rPr lang="ru-RU" sz="3200" dirty="0"/>
              <a:t>Срок  1 </a:t>
            </a:r>
            <a:r>
              <a:rPr lang="ru-RU" sz="3200" dirty="0" smtClean="0"/>
              <a:t>год.</a:t>
            </a:r>
            <a:endParaRPr lang="ru-RU" sz="3200" dirty="0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2231571" y="1966698"/>
            <a:ext cx="0" cy="100510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80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8345717" y="2971800"/>
            <a:ext cx="3715653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marL="342900" indent="-342900">
              <a:buFontTx/>
              <a:buAutoNum type="arabicPeriod"/>
            </a:pPr>
            <a:r>
              <a:rPr lang="ru-RU" sz="3200" dirty="0"/>
              <a:t>Бюджетирование</a:t>
            </a:r>
            <a:r>
              <a:rPr lang="ru-RU" sz="3200" dirty="0" smtClean="0"/>
              <a:t>;</a:t>
            </a:r>
          </a:p>
          <a:p>
            <a:pPr marL="342900" indent="-342900">
              <a:buFontTx/>
              <a:buAutoNum type="arabicPeriod"/>
            </a:pPr>
            <a:endParaRPr lang="ru-RU" sz="3200" dirty="0" smtClean="0"/>
          </a:p>
          <a:p>
            <a:pPr marL="342900" indent="-342900">
              <a:buFontTx/>
              <a:buAutoNum type="arabicPeriod"/>
            </a:pPr>
            <a:endParaRPr lang="ru-RU" sz="3200" dirty="0"/>
          </a:p>
          <a:p>
            <a:pPr marL="342900" indent="-342900">
              <a:buFontTx/>
              <a:buAutoNum type="arabicPeriod"/>
            </a:pPr>
            <a:r>
              <a:rPr lang="ru-RU" sz="3200" dirty="0"/>
              <a:t>Любые вопросы деятельности</a:t>
            </a:r>
            <a:r>
              <a:rPr lang="ru-RU" sz="3200" dirty="0" smtClean="0"/>
              <a:t>;</a:t>
            </a:r>
          </a:p>
          <a:p>
            <a:pPr marL="342900" indent="-342900">
              <a:buFontTx/>
              <a:buAutoNum type="arabicPeriod"/>
            </a:pPr>
            <a:endParaRPr lang="ru-RU" sz="3200" dirty="0"/>
          </a:p>
          <a:p>
            <a:pPr marL="342900" indent="-342900">
              <a:buFontTx/>
              <a:buAutoNum type="arabicPeriod"/>
            </a:pPr>
            <a:r>
              <a:rPr lang="ru-RU" sz="3200" dirty="0"/>
              <a:t>Месяц, квартал</a:t>
            </a: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6092488" y="1966698"/>
            <a:ext cx="0" cy="100510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800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10247671" y="1966698"/>
            <a:ext cx="0" cy="100510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800"/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574674" y="261258"/>
            <a:ext cx="10707407" cy="12160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Система финансового планирования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4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формула дисконтирования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0618" y="29980"/>
            <a:ext cx="8534055" cy="196511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наращение 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693" y="4198962"/>
            <a:ext cx="9999893" cy="20383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4"/>
          <p:cNvSpPr txBox="1">
            <a:spLocks/>
          </p:cNvSpPr>
          <p:nvPr/>
        </p:nvSpPr>
        <p:spPr>
          <a:xfrm>
            <a:off x="9072331" y="3425371"/>
            <a:ext cx="3345651" cy="331599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Наращение (</a:t>
            </a:r>
            <a:r>
              <a:rPr lang="ru-RU" sz="3600" b="1" dirty="0" err="1" smtClean="0">
                <a:solidFill>
                  <a:srgbClr val="FF0000"/>
                </a:solidFill>
              </a:rPr>
              <a:t>компаундинг</a:t>
            </a:r>
            <a:r>
              <a:rPr lang="ru-RU" sz="3600" b="1" dirty="0" smtClean="0">
                <a:solidFill>
                  <a:srgbClr val="FF0000"/>
                </a:solidFill>
              </a:rPr>
              <a:t>)</a:t>
            </a:r>
            <a:r>
              <a:rPr lang="ru-RU" sz="3600" dirty="0" smtClean="0"/>
              <a:t>– </a:t>
            </a:r>
            <a:r>
              <a:rPr lang="ru-RU" sz="3600" dirty="0"/>
              <a:t>это определение </a:t>
            </a:r>
            <a:r>
              <a:rPr lang="ru-RU" sz="3600" b="1" u="sng" dirty="0" smtClean="0"/>
              <a:t>будущей</a:t>
            </a:r>
            <a:r>
              <a:rPr lang="ru-RU" sz="3600" dirty="0" smtClean="0"/>
              <a:t> стоимости текущих денежных </a:t>
            </a:r>
            <a:r>
              <a:rPr lang="ru-RU" sz="3600" dirty="0"/>
              <a:t>потоков.</a:t>
            </a:r>
            <a:endParaRPr lang="ru-RU" sz="2000" dirty="0"/>
          </a:p>
          <a:p>
            <a:pPr>
              <a:buFont typeface="Arial" charset="0"/>
              <a:buNone/>
            </a:pP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1" name="Rectangle 4"/>
          <p:cNvSpPr txBox="1">
            <a:spLocks/>
          </p:cNvSpPr>
          <p:nvPr/>
        </p:nvSpPr>
        <p:spPr>
          <a:xfrm>
            <a:off x="1" y="208950"/>
            <a:ext cx="3887755" cy="213993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ru-RU" sz="5100" b="1" dirty="0" smtClean="0">
                <a:solidFill>
                  <a:srgbClr val="FF0000"/>
                </a:solidFill>
              </a:rPr>
              <a:t>Дисконтирование</a:t>
            </a:r>
            <a:r>
              <a:rPr lang="ru-RU" sz="5100" dirty="0" smtClean="0">
                <a:solidFill>
                  <a:srgbClr val="FF0000"/>
                </a:solidFill>
              </a:rPr>
              <a:t> </a:t>
            </a:r>
            <a:r>
              <a:rPr lang="ru-RU" sz="5100" dirty="0" smtClean="0"/>
              <a:t>– </a:t>
            </a:r>
            <a:r>
              <a:rPr lang="ru-RU" sz="5100" dirty="0"/>
              <a:t>это определение </a:t>
            </a:r>
            <a:r>
              <a:rPr lang="ru-RU" sz="5100" b="1" u="sng" dirty="0" smtClean="0"/>
              <a:t>текущей</a:t>
            </a:r>
            <a:r>
              <a:rPr lang="ru-RU" sz="5100" dirty="0" smtClean="0"/>
              <a:t> </a:t>
            </a:r>
            <a:r>
              <a:rPr lang="ru-RU" sz="5100" dirty="0"/>
              <a:t>стоимости будущих денежных потоков.</a:t>
            </a:r>
            <a:endParaRPr lang="ru-RU" sz="3600" dirty="0"/>
          </a:p>
        </p:txBody>
      </p:sp>
      <p:pic>
        <p:nvPicPr>
          <p:cNvPr id="13" name="Picture 2" descr="D:\Время деньги 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4" y="2138239"/>
            <a:ext cx="6447437" cy="2293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139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6743" y="104056"/>
            <a:ext cx="121357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/>
              <a:t>Основные этапы финансового планирования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520536" y="741075"/>
            <a:ext cx="9179859" cy="739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US" sz="5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323763" y="771651"/>
            <a:ext cx="7217146" cy="502513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dirty="0" smtClean="0"/>
              <a:t>Финансовые цели </a:t>
            </a:r>
            <a:r>
              <a:rPr lang="ru-RU" sz="2400" b="1" dirty="0"/>
              <a:t>корпораций</a:t>
            </a:r>
            <a:endParaRPr lang="ru-RU" sz="2400" b="1" dirty="0" smtClean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207934" y="4415934"/>
            <a:ext cx="792583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563907" y="932328"/>
            <a:ext cx="1610930" cy="12046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Этапы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установления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3323763" y="1309811"/>
            <a:ext cx="3608573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Предметные</a:t>
            </a:r>
          </a:p>
          <a:p>
            <a:pPr>
              <a:defRPr/>
            </a:pPr>
            <a:r>
              <a:rPr lang="ru-RU" sz="2000" b="1" dirty="0" smtClean="0"/>
              <a:t>(общие)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6932336" y="1309811"/>
            <a:ext cx="3608573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Формальные</a:t>
            </a:r>
          </a:p>
          <a:p>
            <a:pPr>
              <a:defRPr/>
            </a:pPr>
            <a:r>
              <a:rPr lang="ru-RU" sz="2000" b="1" dirty="0" smtClean="0"/>
              <a:t>(количественные)</a:t>
            </a: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3323763" y="2161814"/>
            <a:ext cx="7217146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dirty="0" smtClean="0"/>
              <a:t>Анализ  узких  мест</a:t>
            </a: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>
          <a:xfrm>
            <a:off x="1688249" y="3132238"/>
            <a:ext cx="2477344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Бюджет предприятия</a:t>
            </a: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5052687" y="3132238"/>
            <a:ext cx="2994642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Финансовое планирование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9289136" y="3132382"/>
            <a:ext cx="2203338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Плановый баланс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2988483" y="4093517"/>
            <a:ext cx="3200770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/>
              <a:t>Анализ </a:t>
            </a:r>
            <a:r>
              <a:rPr lang="ru-RU" sz="2000" b="1" dirty="0" smtClean="0"/>
              <a:t> покрытия издержек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8279552" y="4118228"/>
            <a:ext cx="3608573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/>
              <a:t>Анализ  покрытия </a:t>
            </a:r>
            <a:r>
              <a:rPr lang="ru-RU" sz="2000" b="1" dirty="0" smtClean="0"/>
              <a:t>ресурсов</a:t>
            </a:r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>
          <a:xfrm>
            <a:off x="2055028" y="5196994"/>
            <a:ext cx="2542062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Рентабельность</a:t>
            </a: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>
          <a:xfrm>
            <a:off x="5517141" y="5196994"/>
            <a:ext cx="2689842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Ликвидность</a:t>
            </a: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8838220" y="5196994"/>
            <a:ext cx="3151503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Экономическая эффективность</a:t>
            </a: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>
          <a:xfrm>
            <a:off x="2988483" y="6167564"/>
            <a:ext cx="7217146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dirty="0" smtClean="0"/>
              <a:t>Отчет и контроль за ходом выполнения планов</a:t>
            </a:r>
          </a:p>
        </p:txBody>
      </p:sp>
      <p:cxnSp>
        <p:nvCxnSpPr>
          <p:cNvPr id="34" name="Прямая со стрелкой 33"/>
          <p:cNvCxnSpPr>
            <a:endCxn id="22" idx="0"/>
          </p:cNvCxnSpPr>
          <p:nvPr/>
        </p:nvCxnSpPr>
        <p:spPr>
          <a:xfrm>
            <a:off x="6932336" y="1917201"/>
            <a:ext cx="0" cy="2446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22" idx="2"/>
          </p:cNvCxnSpPr>
          <p:nvPr/>
        </p:nvCxnSpPr>
        <p:spPr>
          <a:xfrm>
            <a:off x="6932336" y="2769020"/>
            <a:ext cx="2295" cy="3633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2988483" y="2887345"/>
            <a:ext cx="72171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10205629" y="2889198"/>
            <a:ext cx="0" cy="2446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2988483" y="2889198"/>
            <a:ext cx="0" cy="2446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endCxn id="31" idx="0"/>
          </p:cNvCxnSpPr>
          <p:nvPr/>
        </p:nvCxnSpPr>
        <p:spPr>
          <a:xfrm>
            <a:off x="6857471" y="3754866"/>
            <a:ext cx="4591" cy="14421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2203343" y="3750053"/>
            <a:ext cx="4591" cy="14421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6189253" y="4488950"/>
            <a:ext cx="2090299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4200798" y="3374118"/>
            <a:ext cx="792583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8047329" y="3374118"/>
            <a:ext cx="12418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8246236" y="5504914"/>
            <a:ext cx="592979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>
            <a:stCxn id="30" idx="3"/>
            <a:endCxn id="31" idx="1"/>
          </p:cNvCxnSpPr>
          <p:nvPr/>
        </p:nvCxnSpPr>
        <p:spPr>
          <a:xfrm>
            <a:off x="4597090" y="5500597"/>
            <a:ext cx="920051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3702907" y="5804202"/>
            <a:ext cx="2295" cy="3633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6887898" y="5804202"/>
            <a:ext cx="2295" cy="3633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10107382" y="5804202"/>
            <a:ext cx="2295" cy="3633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4"/>
          <p:cNvSpPr>
            <a:spLocks noChangeArrowheads="1"/>
          </p:cNvSpPr>
          <p:nvPr/>
        </p:nvSpPr>
        <p:spPr bwMode="auto">
          <a:xfrm>
            <a:off x="566046" y="2769020"/>
            <a:ext cx="1074057" cy="12046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Этап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рования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ectangle 4"/>
          <p:cNvSpPr>
            <a:spLocks noChangeArrowheads="1"/>
          </p:cNvSpPr>
          <p:nvPr/>
        </p:nvSpPr>
        <p:spPr bwMode="auto">
          <a:xfrm>
            <a:off x="571084" y="5570104"/>
            <a:ext cx="1301251" cy="12046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Этапы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контроля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44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76" grpId="0" animBg="1"/>
      <p:bldP spid="7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етоды ФП_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514" y="286656"/>
            <a:ext cx="10130972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2546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39350" y="188640"/>
            <a:ext cx="12001333" cy="6597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 smtClean="0"/>
              <a:t>Методы </a:t>
            </a:r>
            <a:r>
              <a:rPr lang="ru-RU" dirty="0"/>
              <a:t>планирования </a:t>
            </a:r>
            <a:r>
              <a:rPr lang="ru-RU" dirty="0" smtClean="0"/>
              <a:t>– это </a:t>
            </a:r>
            <a:r>
              <a:rPr lang="ru-RU" dirty="0"/>
              <a:t>конкретные способы и приемы плановых </a:t>
            </a:r>
            <a:r>
              <a:rPr lang="ru-RU" dirty="0" smtClean="0"/>
              <a:t>расчетов:</a:t>
            </a:r>
            <a:endParaRPr lang="ru-RU" dirty="0"/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расчетно-аналитический</a:t>
            </a:r>
            <a:r>
              <a:rPr lang="ru-RU" dirty="0"/>
              <a:t>;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нормативный</a:t>
            </a:r>
            <a:r>
              <a:rPr lang="ru-RU" dirty="0"/>
              <a:t>;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балансовый</a:t>
            </a:r>
            <a:r>
              <a:rPr lang="ru-RU" dirty="0"/>
              <a:t>;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оптимизации </a:t>
            </a:r>
            <a:r>
              <a:rPr lang="ru-RU" dirty="0"/>
              <a:t>плановых решений;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экономико-математическое </a:t>
            </a:r>
            <a:r>
              <a:rPr lang="ru-RU" dirty="0"/>
              <a:t>моделирование.</a:t>
            </a:r>
          </a:p>
        </p:txBody>
      </p:sp>
    </p:spTree>
    <p:extLst>
      <p:ext uri="{BB962C8B-B14F-4D97-AF65-F5344CB8AC3E}">
        <p14:creationId xmlns:p14="http://schemas.microsoft.com/office/powerpoint/2010/main" val="86706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96011" y="566057"/>
            <a:ext cx="11952651" cy="2481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 smtClean="0"/>
              <a:t>Оперативное</a:t>
            </a:r>
            <a:r>
              <a:rPr lang="ru-RU" dirty="0" smtClean="0"/>
              <a:t> финансовое управление включает </a:t>
            </a:r>
            <a:r>
              <a:rPr lang="ru-RU" u="sng" dirty="0" smtClean="0"/>
              <a:t>анализ, планирование, контроль </a:t>
            </a:r>
            <a:r>
              <a:rPr lang="ru-RU" dirty="0" smtClean="0"/>
              <a:t>исполнения </a:t>
            </a:r>
            <a:r>
              <a:rPr lang="ru-RU" u="sng" dirty="0" smtClean="0"/>
              <a:t>плановых показателей</a:t>
            </a:r>
            <a:r>
              <a:rPr lang="ru-RU" dirty="0" smtClean="0"/>
              <a:t>, посредством </a:t>
            </a:r>
            <a:r>
              <a:rPr lang="ru-RU" b="1" dirty="0" smtClean="0">
                <a:solidFill>
                  <a:srgbClr val="FF0000"/>
                </a:solidFill>
              </a:rPr>
              <a:t>бюджетирования</a:t>
            </a:r>
            <a:r>
              <a:rPr lang="ru-RU" dirty="0" smtClean="0"/>
              <a:t>.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72008" y="3251200"/>
            <a:ext cx="11510392" cy="32366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/>
              <a:t>В основе бюджетирования лежит подготовка </a:t>
            </a:r>
            <a:r>
              <a:rPr lang="ru-RU" b="1" dirty="0">
                <a:solidFill>
                  <a:srgbClr val="FF0000"/>
                </a:solidFill>
              </a:rPr>
              <a:t>главного бюджета (</a:t>
            </a:r>
            <a:r>
              <a:rPr lang="ru-RU" b="1" dirty="0" err="1">
                <a:solidFill>
                  <a:srgbClr val="FF0000"/>
                </a:solidFill>
              </a:rPr>
              <a:t>cashbudget</a:t>
            </a:r>
            <a:r>
              <a:rPr lang="ru-RU" b="1" dirty="0">
                <a:solidFill>
                  <a:srgbClr val="FF0000"/>
                </a:solidFill>
              </a:rPr>
              <a:t>) </a:t>
            </a:r>
            <a:r>
              <a:rPr lang="ru-RU" dirty="0"/>
              <a:t>или </a:t>
            </a:r>
            <a:r>
              <a:rPr lang="ru-RU" b="1" dirty="0">
                <a:solidFill>
                  <a:srgbClr val="FF0000"/>
                </a:solidFill>
              </a:rPr>
              <a:t>мастер – бюджета</a:t>
            </a:r>
            <a:r>
              <a:rPr lang="ru-RU" dirty="0"/>
              <a:t>, определяющего на год объём производства, использования материальных, трудовых и финансовых ресурсов. </a:t>
            </a:r>
          </a:p>
        </p:txBody>
      </p:sp>
    </p:spTree>
    <p:extLst>
      <p:ext uri="{BB962C8B-B14F-4D97-AF65-F5344CB8AC3E}">
        <p14:creationId xmlns:p14="http://schemas.microsoft.com/office/powerpoint/2010/main" val="389761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96011" y="116632"/>
            <a:ext cx="11952651" cy="6840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 smtClean="0"/>
              <a:t>Бюджетирование</a:t>
            </a:r>
            <a:r>
              <a:rPr lang="ru-RU" dirty="0"/>
              <a:t>:</a:t>
            </a:r>
            <a:endParaRPr lang="ru-RU" dirty="0" smtClean="0"/>
          </a:p>
          <a:p>
            <a:pPr algn="l"/>
            <a:r>
              <a:rPr lang="ru-RU" b="1" dirty="0" smtClean="0"/>
              <a:t>1. Назначение </a:t>
            </a:r>
            <a:r>
              <a:rPr lang="ru-RU" dirty="0" smtClean="0"/>
              <a:t>– </a:t>
            </a:r>
            <a:r>
              <a:rPr lang="ru-RU" dirty="0"/>
              <a:t>повысить финансовую </a:t>
            </a:r>
            <a:r>
              <a:rPr lang="ru-RU" u="sng" dirty="0"/>
              <a:t>обоснованность</a:t>
            </a:r>
            <a:r>
              <a:rPr lang="ru-RU" dirty="0"/>
              <a:t> управленческих решений.</a:t>
            </a:r>
            <a:endParaRPr lang="ru-RU" dirty="0" smtClean="0"/>
          </a:p>
          <a:p>
            <a:pPr algn="l"/>
            <a:endParaRPr lang="ru-RU" sz="2600" dirty="0" smtClean="0"/>
          </a:p>
          <a:p>
            <a:pPr algn="l"/>
            <a:r>
              <a:rPr lang="ru-RU" b="1" dirty="0" smtClean="0"/>
              <a:t>2. Цели</a:t>
            </a:r>
            <a:r>
              <a:rPr lang="ru-RU" dirty="0" smtClean="0"/>
              <a:t> процесса бюджетирования: 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dirty="0" smtClean="0"/>
              <a:t>улучшение условий планирования результатов производства, 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dirty="0" smtClean="0"/>
              <a:t>улучшение координации и коммуникаций ресурсов, 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dirty="0" smtClean="0"/>
              <a:t>создания базы для оценки достигнутых результатов,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dirty="0" smtClean="0"/>
              <a:t>формализация процесса планирования.</a:t>
            </a:r>
          </a:p>
          <a:p>
            <a:pPr algn="l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5488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5"/>
          <p:cNvSpPr txBox="1">
            <a:spLocks/>
          </p:cNvSpPr>
          <p:nvPr/>
        </p:nvSpPr>
        <p:spPr>
          <a:xfrm>
            <a:off x="582704" y="1606456"/>
            <a:ext cx="11609291" cy="453884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/>
            <a:endParaRPr lang="ru-RU" sz="3200" dirty="0" smtClean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96011" y="57150"/>
            <a:ext cx="12048661" cy="6724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 smtClean="0"/>
              <a:t>План лекции:</a:t>
            </a:r>
          </a:p>
          <a:p>
            <a:pPr algn="l"/>
            <a:endParaRPr lang="ru-RU" sz="1400" dirty="0"/>
          </a:p>
          <a:p>
            <a:pPr marL="742950" indent="-742950" algn="l">
              <a:buFont typeface="+mj-lt"/>
              <a:buAutoNum type="arabicPeriod"/>
            </a:pPr>
            <a:r>
              <a:rPr lang="ru-RU" dirty="0"/>
              <a:t>Базовые </a:t>
            </a:r>
            <a:r>
              <a:rPr lang="ru-RU" dirty="0" smtClean="0"/>
              <a:t>понятия финансового плана и бюджета.</a:t>
            </a:r>
            <a:endParaRPr lang="ru-RU" dirty="0"/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Формирование </a:t>
            </a:r>
            <a:r>
              <a:rPr lang="ru-RU" dirty="0"/>
              <a:t>сводного бюджета предприятия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/>
              <a:t>Анализ и контроль исполнения бюджетов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Цель </a:t>
            </a:r>
            <a:r>
              <a:rPr lang="ru-RU" b="1" dirty="0"/>
              <a:t>лекции: </a:t>
            </a:r>
          </a:p>
          <a:p>
            <a:pPr algn="l"/>
            <a:r>
              <a:rPr lang="ru-RU" dirty="0" smtClean="0"/>
              <a:t>описание состава финансовых планов компании и процесса бюджетирования.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Результаты</a:t>
            </a:r>
            <a:r>
              <a:rPr lang="ru-RU" b="1" dirty="0"/>
              <a:t>: 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dirty="0" smtClean="0"/>
              <a:t>умение формировать основные финансовые планы.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18351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39349" y="116632"/>
            <a:ext cx="11952651" cy="6840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 smtClean="0"/>
              <a:t>Бюджетирование</a:t>
            </a:r>
            <a:r>
              <a:rPr lang="ru-RU" dirty="0" smtClean="0"/>
              <a:t>: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b="1" u="sng" dirty="0" smtClean="0"/>
              <a:t>На небольших предприятиях </a:t>
            </a:r>
            <a:r>
              <a:rPr lang="ru-RU" dirty="0" smtClean="0"/>
              <a:t>– может обеспечивать планирование отдельных операций и анализ результатов деятельности. 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b="1" u="sng" dirty="0" smtClean="0"/>
              <a:t>На средних предприятиях </a:t>
            </a:r>
            <a:r>
              <a:rPr lang="ru-RU" dirty="0" smtClean="0"/>
              <a:t>– используется как инструмент управления стоимостью предприятия, т.е. включает все элементы управления.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203177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301624" y="228600"/>
            <a:ext cx="11203537" cy="762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Структура бюджета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1780791" y="1072272"/>
            <a:ext cx="8907951" cy="5360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Основной (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генеральный, главный)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бюджет</a:t>
            </a: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2505883" y="2305894"/>
            <a:ext cx="692841" cy="40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</a:t>
            </a: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2505883" y="3109935"/>
            <a:ext cx="692841" cy="40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</a:t>
            </a: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2508822" y="4501242"/>
            <a:ext cx="6997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3.</a:t>
            </a:r>
          </a:p>
        </p:txBody>
      </p:sp>
      <p:sp>
        <p:nvSpPr>
          <p:cNvPr id="39" name="Line 25"/>
          <p:cNvSpPr>
            <a:spLocks noChangeShapeType="1"/>
          </p:cNvSpPr>
          <p:nvPr/>
        </p:nvSpPr>
        <p:spPr bwMode="auto">
          <a:xfrm>
            <a:off x="1999445" y="2139042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Line 26"/>
          <p:cNvSpPr>
            <a:spLocks noChangeShapeType="1"/>
          </p:cNvSpPr>
          <p:nvPr/>
        </p:nvSpPr>
        <p:spPr bwMode="auto">
          <a:xfrm>
            <a:off x="1999445" y="5110842"/>
            <a:ext cx="59974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Line 27"/>
          <p:cNvSpPr>
            <a:spLocks noChangeShapeType="1"/>
          </p:cNvSpPr>
          <p:nvPr/>
        </p:nvSpPr>
        <p:spPr bwMode="auto">
          <a:xfrm>
            <a:off x="1999445" y="2139042"/>
            <a:ext cx="59974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"/>
          <p:cNvSpPr>
            <a:spLocks noChangeArrowheads="1"/>
          </p:cNvSpPr>
          <p:nvPr/>
        </p:nvSpPr>
        <p:spPr bwMode="auto">
          <a:xfrm>
            <a:off x="2830632" y="2128345"/>
            <a:ext cx="2220802" cy="6030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бюджет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продаж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6096881" y="2128345"/>
            <a:ext cx="4552953" cy="6030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бюджет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коммерческих расходов</a:t>
            </a:r>
          </a:p>
        </p:txBody>
      </p:sp>
      <p:sp>
        <p:nvSpPr>
          <p:cNvPr id="44" name="Line 6"/>
          <p:cNvSpPr>
            <a:spLocks noChangeShapeType="1"/>
          </p:cNvSpPr>
          <p:nvPr/>
        </p:nvSpPr>
        <p:spPr bwMode="auto">
          <a:xfrm>
            <a:off x="5051434" y="2463362"/>
            <a:ext cx="104544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7"/>
          <p:cNvSpPr>
            <a:spLocks noChangeArrowheads="1"/>
          </p:cNvSpPr>
          <p:nvPr/>
        </p:nvSpPr>
        <p:spPr bwMode="auto">
          <a:xfrm>
            <a:off x="2830632" y="2932386"/>
            <a:ext cx="2474431" cy="8975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бюджет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производства</a:t>
            </a: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5898926" y="2865384"/>
            <a:ext cx="5839657" cy="1139058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ru-RU" dirty="0">
                <a:latin typeface="Times New Roman" pitchFamily="18" charset="0"/>
                <a:cs typeface="Times New Roman" pitchFamily="18" charset="0"/>
              </a:rPr>
              <a:t>2.1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бюджет производственных запасов</a:t>
            </a:r>
          </a:p>
          <a:p>
            <a:pPr algn="l"/>
            <a:r>
              <a:rPr lang="ru-RU" dirty="0">
                <a:latin typeface="Times New Roman" pitchFamily="18" charset="0"/>
                <a:cs typeface="Times New Roman" pitchFamily="18" charset="0"/>
              </a:rPr>
              <a:t>2.2 бюджет прямых затрат на производство</a:t>
            </a:r>
          </a:p>
          <a:p>
            <a:pPr algn="l"/>
            <a:r>
              <a:rPr lang="ru-RU" dirty="0">
                <a:latin typeface="Times New Roman" pitchFamily="18" charset="0"/>
                <a:cs typeface="Times New Roman" pitchFamily="18" charset="0"/>
              </a:rPr>
              <a:t>2.3 бюджет прямых затрат на оплату труда</a:t>
            </a:r>
          </a:p>
          <a:p>
            <a:pPr algn="l"/>
            <a:r>
              <a:rPr lang="ru-RU" dirty="0">
                <a:latin typeface="Times New Roman" pitchFamily="18" charset="0"/>
                <a:cs typeface="Times New Roman" pitchFamily="18" charset="0"/>
              </a:rPr>
              <a:t>2.4 бюджет движения готовой продукции…</a:t>
            </a:r>
          </a:p>
        </p:txBody>
      </p:sp>
      <p:sp>
        <p:nvSpPr>
          <p:cNvPr id="47" name="Line 9"/>
          <p:cNvSpPr>
            <a:spLocks noChangeShapeType="1"/>
          </p:cNvSpPr>
          <p:nvPr/>
        </p:nvSpPr>
        <p:spPr bwMode="auto">
          <a:xfrm>
            <a:off x="5305063" y="3267403"/>
            <a:ext cx="5938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12"/>
          <p:cNvSpPr>
            <a:spLocks noChangeArrowheads="1"/>
          </p:cNvSpPr>
          <p:nvPr/>
        </p:nvSpPr>
        <p:spPr bwMode="auto">
          <a:xfrm>
            <a:off x="2830632" y="4339459"/>
            <a:ext cx="2474431" cy="6030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бюджеты 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цехов</a:t>
            </a:r>
          </a:p>
        </p:txBody>
      </p:sp>
      <p:sp>
        <p:nvSpPr>
          <p:cNvPr id="49" name="Rectangle 13"/>
          <p:cNvSpPr>
            <a:spLocks noChangeArrowheads="1"/>
          </p:cNvSpPr>
          <p:nvPr/>
        </p:nvSpPr>
        <p:spPr bwMode="auto">
          <a:xfrm>
            <a:off x="5799949" y="4138448"/>
            <a:ext cx="2806417" cy="10050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бюджет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общепроизводственных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расходов</a:t>
            </a:r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9202291" y="4138448"/>
            <a:ext cx="2474431" cy="9380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бюджет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управленческих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расходов</a:t>
            </a:r>
          </a:p>
        </p:txBody>
      </p:sp>
      <p:sp>
        <p:nvSpPr>
          <p:cNvPr id="51" name="Line 15"/>
          <p:cNvSpPr>
            <a:spLocks noChangeShapeType="1"/>
          </p:cNvSpPr>
          <p:nvPr/>
        </p:nvSpPr>
        <p:spPr bwMode="auto">
          <a:xfrm>
            <a:off x="5305063" y="4607472"/>
            <a:ext cx="494886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Line 16"/>
          <p:cNvSpPr>
            <a:spLocks noChangeShapeType="1"/>
          </p:cNvSpPr>
          <p:nvPr/>
        </p:nvSpPr>
        <p:spPr bwMode="auto">
          <a:xfrm>
            <a:off x="8707405" y="4607472"/>
            <a:ext cx="494886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Rectangle 19"/>
          <p:cNvSpPr>
            <a:spLocks noChangeArrowheads="1"/>
          </p:cNvSpPr>
          <p:nvPr/>
        </p:nvSpPr>
        <p:spPr bwMode="auto">
          <a:xfrm>
            <a:off x="2842391" y="5339448"/>
            <a:ext cx="2398973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доходов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расходов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20"/>
          <p:cNvSpPr>
            <a:spLocks noChangeArrowheads="1"/>
          </p:cNvSpPr>
          <p:nvPr/>
        </p:nvSpPr>
        <p:spPr bwMode="auto">
          <a:xfrm>
            <a:off x="5741150" y="5339448"/>
            <a:ext cx="286544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движения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денежных средств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21"/>
          <p:cNvSpPr>
            <a:spLocks noChangeArrowheads="1"/>
          </p:cNvSpPr>
          <p:nvPr/>
        </p:nvSpPr>
        <p:spPr bwMode="auto">
          <a:xfrm>
            <a:off x="9206334" y="5339448"/>
            <a:ext cx="249893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расчетный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баланс</a:t>
            </a:r>
          </a:p>
        </p:txBody>
      </p:sp>
      <p:sp>
        <p:nvSpPr>
          <p:cNvPr id="56" name="Line 22"/>
          <p:cNvSpPr>
            <a:spLocks noChangeShapeType="1"/>
          </p:cNvSpPr>
          <p:nvPr/>
        </p:nvSpPr>
        <p:spPr bwMode="auto">
          <a:xfrm>
            <a:off x="5241364" y="5796648"/>
            <a:ext cx="499786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Line 23"/>
          <p:cNvSpPr>
            <a:spLocks noChangeShapeType="1"/>
          </p:cNvSpPr>
          <p:nvPr/>
        </p:nvSpPr>
        <p:spPr bwMode="auto">
          <a:xfrm>
            <a:off x="8606590" y="5796648"/>
            <a:ext cx="59974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24"/>
          <p:cNvSpPr txBox="1">
            <a:spLocks noChangeArrowheads="1"/>
          </p:cNvSpPr>
          <p:nvPr/>
        </p:nvSpPr>
        <p:spPr bwMode="auto">
          <a:xfrm>
            <a:off x="2508822" y="5611590"/>
            <a:ext cx="6997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4.</a:t>
            </a:r>
          </a:p>
        </p:txBody>
      </p:sp>
      <p:sp>
        <p:nvSpPr>
          <p:cNvPr id="59" name="Line 28"/>
          <p:cNvSpPr>
            <a:spLocks noChangeShapeType="1"/>
          </p:cNvSpPr>
          <p:nvPr/>
        </p:nvSpPr>
        <p:spPr bwMode="auto">
          <a:xfrm>
            <a:off x="1999445" y="523059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Line 29"/>
          <p:cNvSpPr>
            <a:spLocks noChangeShapeType="1"/>
          </p:cNvSpPr>
          <p:nvPr/>
        </p:nvSpPr>
        <p:spPr bwMode="auto">
          <a:xfrm>
            <a:off x="1999445" y="5230590"/>
            <a:ext cx="59974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Line 30"/>
          <p:cNvSpPr>
            <a:spLocks noChangeShapeType="1"/>
          </p:cNvSpPr>
          <p:nvPr/>
        </p:nvSpPr>
        <p:spPr bwMode="auto">
          <a:xfrm>
            <a:off x="1999445" y="6297390"/>
            <a:ext cx="59974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Rectangle 4"/>
          <p:cNvSpPr>
            <a:spLocks noChangeArrowheads="1"/>
          </p:cNvSpPr>
          <p:nvPr/>
        </p:nvSpPr>
        <p:spPr bwMode="auto">
          <a:xfrm>
            <a:off x="333822" y="2262352"/>
            <a:ext cx="1549511" cy="12046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Операцион-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ные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ectangle 4"/>
          <p:cNvSpPr>
            <a:spLocks noChangeArrowheads="1"/>
          </p:cNvSpPr>
          <p:nvPr/>
        </p:nvSpPr>
        <p:spPr bwMode="auto">
          <a:xfrm>
            <a:off x="333822" y="5143500"/>
            <a:ext cx="1549511" cy="15475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Основные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(финансовые)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7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5" grpId="0" animBg="1"/>
      <p:bldP spid="36" grpId="0"/>
      <p:bldP spid="37" grpId="0"/>
      <p:bldP spid="38" grpId="0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/>
      <p:bldP spid="59" grpId="0" animBg="1"/>
      <p:bldP spid="60" grpId="0" animBg="1"/>
      <p:bldP spid="61" grpId="0" animBg="1"/>
      <p:bldP spid="62" grpId="0" animBg="1"/>
      <p:bldP spid="6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Воронка продаж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19" y="1138428"/>
            <a:ext cx="6139095" cy="3424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Модель прогноза продаж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743" y="1138427"/>
            <a:ext cx="5965371" cy="4981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06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02383" y="126080"/>
            <a:ext cx="98880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 dirty="0"/>
              <a:t>Процесс формирования главного бюджета </a:t>
            </a:r>
            <a:endParaRPr lang="ru-RU" sz="4000" b="1" dirty="0">
              <a:latin typeface="Peterburg" pitchFamily="2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111796" y="1197420"/>
            <a:ext cx="8229600" cy="53641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dirty="0" smtClean="0"/>
          </a:p>
          <a:p>
            <a:endParaRPr lang="ru-RU" dirty="0" smtClean="0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2187996" y="1128480"/>
            <a:ext cx="33528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Установление целей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721396" y="1814280"/>
            <a:ext cx="2590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Стратегический бюджет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721396" y="2423880"/>
            <a:ext cx="2590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Оперативный бюджет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721396" y="3102420"/>
            <a:ext cx="2514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 продаж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321596" y="3635820"/>
            <a:ext cx="2438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 производства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102396" y="4321620"/>
            <a:ext cx="1524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Бюджет</a:t>
            </a:r>
          </a:p>
          <a:p>
            <a:pPr algn="ctr"/>
            <a:r>
              <a:rPr lang="ru-RU" sz="1600" dirty="0"/>
              <a:t>прямых</a:t>
            </a:r>
          </a:p>
          <a:p>
            <a:pPr algn="ctr"/>
            <a:r>
              <a:rPr lang="ru-RU" sz="1600" dirty="0"/>
              <a:t>материальных</a:t>
            </a:r>
          </a:p>
          <a:p>
            <a:pPr algn="ctr"/>
            <a:r>
              <a:rPr lang="ru-RU" sz="1600" dirty="0"/>
              <a:t>затрат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778796" y="4321620"/>
            <a:ext cx="1143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Бюджет </a:t>
            </a:r>
          </a:p>
          <a:p>
            <a:pPr algn="ctr"/>
            <a:r>
              <a:rPr lang="ru-RU" sz="1600" dirty="0"/>
              <a:t>прямых</a:t>
            </a:r>
          </a:p>
          <a:p>
            <a:pPr algn="ctr"/>
            <a:r>
              <a:rPr lang="ru-RU" sz="1600" dirty="0"/>
              <a:t>трудовых </a:t>
            </a:r>
          </a:p>
          <a:p>
            <a:pPr algn="ctr"/>
            <a:r>
              <a:rPr lang="ru-RU" sz="1600" dirty="0"/>
              <a:t>затрат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074196" y="4321620"/>
            <a:ext cx="1219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</a:t>
            </a:r>
          </a:p>
          <a:p>
            <a:pPr algn="ctr"/>
            <a:r>
              <a:rPr lang="ru-RU" dirty="0"/>
              <a:t>ОПР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026196" y="5464620"/>
            <a:ext cx="426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 производственных затрат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264196" y="5998020"/>
            <a:ext cx="2286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Расчетный баланс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778796" y="5998020"/>
            <a:ext cx="3581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Бюджет финансовых результатов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8512596" y="5921820"/>
            <a:ext cx="1905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Бюджет движения</a:t>
            </a:r>
          </a:p>
          <a:p>
            <a:pPr algn="ctr"/>
            <a:r>
              <a:rPr lang="ru-RU" sz="1600" dirty="0"/>
              <a:t>денежных средств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074196" y="1814280"/>
            <a:ext cx="3581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 капитальных вложений</a:t>
            </a:r>
          </a:p>
          <a:p>
            <a:pPr algn="ctr"/>
            <a:r>
              <a:rPr lang="ru-RU" dirty="0"/>
              <a:t>Кредитный бюджет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074196" y="3102420"/>
            <a:ext cx="3581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 коммерческих расходов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8207796" y="4397820"/>
            <a:ext cx="1828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</a:t>
            </a:r>
          </a:p>
          <a:p>
            <a:pPr algn="ctr"/>
            <a:r>
              <a:rPr lang="ru-RU" dirty="0"/>
              <a:t>управленческих</a:t>
            </a:r>
          </a:p>
          <a:p>
            <a:pPr algn="ctr"/>
            <a:r>
              <a:rPr lang="ru-RU" dirty="0"/>
              <a:t>расходов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187996" y="3635820"/>
            <a:ext cx="1981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Бюджет запасов ГП</a:t>
            </a:r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2340396" y="143328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2340396" y="196668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2340396" y="265248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5312196" y="204288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5312196" y="257628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5235996" y="333102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3407196" y="348342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>
            <a:off x="4854996" y="348342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>
            <a:off x="2492796" y="409302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4473996" y="409302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>
            <a:off x="5388396" y="409302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>
            <a:off x="6531396" y="409302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>
            <a:off x="3864396" y="531222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5" name="Line 37"/>
          <p:cNvSpPr>
            <a:spLocks noChangeShapeType="1"/>
          </p:cNvSpPr>
          <p:nvPr/>
        </p:nvSpPr>
        <p:spPr bwMode="auto">
          <a:xfrm>
            <a:off x="5235996" y="531222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6" name="Line 38"/>
          <p:cNvSpPr>
            <a:spLocks noChangeShapeType="1"/>
          </p:cNvSpPr>
          <p:nvPr/>
        </p:nvSpPr>
        <p:spPr bwMode="auto">
          <a:xfrm>
            <a:off x="6759996" y="531222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7" name="Line 39"/>
          <p:cNvSpPr>
            <a:spLocks noChangeShapeType="1"/>
          </p:cNvSpPr>
          <p:nvPr/>
        </p:nvSpPr>
        <p:spPr bwMode="auto">
          <a:xfrm>
            <a:off x="4016796" y="584562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>
            <a:off x="6226596" y="584562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9" name="Line 41"/>
          <p:cNvSpPr>
            <a:spLocks noChangeShapeType="1"/>
          </p:cNvSpPr>
          <p:nvPr/>
        </p:nvSpPr>
        <p:spPr bwMode="auto">
          <a:xfrm>
            <a:off x="7826796" y="348342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40" name="Line 43"/>
          <p:cNvSpPr>
            <a:spLocks noChangeShapeType="1"/>
          </p:cNvSpPr>
          <p:nvPr/>
        </p:nvSpPr>
        <p:spPr bwMode="auto">
          <a:xfrm>
            <a:off x="7293396" y="561702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41" name="Line 44"/>
          <p:cNvSpPr>
            <a:spLocks noChangeShapeType="1"/>
          </p:cNvSpPr>
          <p:nvPr/>
        </p:nvSpPr>
        <p:spPr bwMode="auto">
          <a:xfrm>
            <a:off x="9274596" y="561702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42" name="Line 45"/>
          <p:cNvSpPr>
            <a:spLocks noChangeShapeType="1"/>
          </p:cNvSpPr>
          <p:nvPr/>
        </p:nvSpPr>
        <p:spPr bwMode="auto">
          <a:xfrm>
            <a:off x="8283996" y="523602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43" name="Line 46"/>
          <p:cNvSpPr>
            <a:spLocks noChangeShapeType="1"/>
          </p:cNvSpPr>
          <p:nvPr/>
        </p:nvSpPr>
        <p:spPr bwMode="auto">
          <a:xfrm>
            <a:off x="9655596" y="523602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44" name="Line 47"/>
          <p:cNvSpPr>
            <a:spLocks noChangeShapeType="1"/>
          </p:cNvSpPr>
          <p:nvPr/>
        </p:nvSpPr>
        <p:spPr bwMode="auto">
          <a:xfrm>
            <a:off x="3940596" y="2804880"/>
            <a:ext cx="0" cy="2975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45" name="Line 50"/>
          <p:cNvSpPr>
            <a:spLocks noChangeShapeType="1"/>
          </p:cNvSpPr>
          <p:nvPr/>
        </p:nvSpPr>
        <p:spPr bwMode="auto">
          <a:xfrm>
            <a:off x="4169196" y="386442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08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862173"/>
              </p:ext>
            </p:extLst>
          </p:nvPr>
        </p:nvGraphicFramePr>
        <p:xfrm>
          <a:off x="431371" y="595456"/>
          <a:ext cx="11329258" cy="600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64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5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9104"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</a:rPr>
                        <a:t>Доходы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</a:rPr>
                        <a:t>Расходы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6858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effectLst/>
                        </a:rPr>
                        <a:t>1. Собственные средства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1.1 Остаток денежных средств на счетах в банках и кассе на начало расчётного периода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1.2 Выручка от реализации по всем видам деятельности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1.3 Выручка от прочей реализации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1.4 Операционные доходы за вычетом расходов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1.5 Внереализационные доходы за вычетом расходов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1.6 Прочие собственные средства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 Заёмные средства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2.1 Долгосрочные кредиты банков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2.2 Бюджетные кредиты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2.3 Облигационные займы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2.4 Кредиты поставщиков (прирост+)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2.5 Краткосрочные кредиты банков (прирост+)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2.6 Прочие заёмные средства (иностранные кредиты и займы)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 smtClean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. Привлечённые средства с фондового рынка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3.1 Эмиссия собственных акций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 smtClean="0">
                          <a:effectLst/>
                        </a:rPr>
                        <a:t>4</a:t>
                      </a:r>
                      <a:r>
                        <a:rPr lang="ru-RU" sz="1400" dirty="0">
                          <a:effectLst/>
                        </a:rPr>
                        <a:t>. Прочие доходы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endParaRPr lang="ru-RU" sz="1400" dirty="0" smtClean="0">
                        <a:effectLst/>
                      </a:endParaRPr>
                    </a:p>
                    <a:p>
                      <a:pPr algn="just"/>
                      <a:r>
                        <a:rPr lang="ru-RU" sz="1400" dirty="0" smtClean="0">
                          <a:effectLst/>
                        </a:rPr>
                        <a:t>Итого </a:t>
                      </a:r>
                      <a:r>
                        <a:rPr lang="ru-RU" sz="1400" dirty="0">
                          <a:effectLst/>
                        </a:rPr>
                        <a:t>доходов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5. Превышение кредиторской задолженности над дебиторской на конец расчётного периода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 smtClean="0">
                          <a:effectLst/>
                        </a:rPr>
                        <a:t>Всего </a:t>
                      </a:r>
                      <a:r>
                        <a:rPr lang="ru-RU" sz="1400" dirty="0">
                          <a:effectLst/>
                        </a:rPr>
                        <a:t>доходов и поступлений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effectLst/>
                        </a:rPr>
                        <a:t>1. Текущие расходы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1.1 Производство продукции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1.2 Транспортные расходы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1.3 Подготовительные расходы по производству продукции 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1.4 Сбытовые расходы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1.5 Прочие расходы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endParaRPr lang="ru-RU" sz="1400" dirty="0" smtClean="0">
                        <a:effectLst/>
                      </a:endParaRPr>
                    </a:p>
                    <a:p>
                      <a:pPr algn="just"/>
                      <a:r>
                        <a:rPr lang="ru-RU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. Платежи в бюджет (по видам)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2.1 В республиканский бюджет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2.2 Местные бюджеты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3. Взносы в государственные внебюджетные фонды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4. Погашение задолженности кредиторам (бюджету, банкам, поставщикам, персоналу по оплате труда)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5. Отчисления в собственные денежные фонды (потребления, накопления, резервные)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6. Пополнение оборотных средств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7. Прочие расходы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just"/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Итого расходов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8. Превышение дебиторской задолженности над кредиторской на конец расчётного периода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Всего расходов и отчислений средств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Дефицит бюджета (если расходы больше доходов)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31371" y="-27384"/>
            <a:ext cx="11761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Формат сводного бюджета доходов и расходов предприятия</a:t>
            </a:r>
            <a:r>
              <a:rPr lang="ru-RU" b="1" dirty="0" smtClean="0"/>
              <a:t>. </a:t>
            </a:r>
          </a:p>
          <a:p>
            <a:r>
              <a:rPr lang="ru-RU" b="1" dirty="0" smtClean="0"/>
              <a:t>Консолидированный </a:t>
            </a:r>
            <a:r>
              <a:rPr lang="ru-RU" b="1" dirty="0"/>
              <a:t>бюджет доходов и расходов предприятия</a:t>
            </a:r>
          </a:p>
        </p:txBody>
      </p:sp>
    </p:spTree>
    <p:extLst>
      <p:ext uri="{BB962C8B-B14F-4D97-AF65-F5344CB8AC3E}">
        <p14:creationId xmlns:p14="http://schemas.microsoft.com/office/powerpoint/2010/main" val="13532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C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799" y="471972"/>
            <a:ext cx="9202057" cy="5957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92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:\Класс.ЦО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3" t="6272" b="30721"/>
          <a:stretch/>
        </p:blipFill>
        <p:spPr bwMode="auto">
          <a:xfrm>
            <a:off x="1117600" y="1015991"/>
            <a:ext cx="9956800" cy="569685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09851" y="233630"/>
            <a:ext cx="114160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Классификация центров финансовой ответственности</a:t>
            </a:r>
            <a:endParaRPr lang="ru-RU" sz="4000" dirty="0"/>
          </a:p>
        </p:txBody>
      </p:sp>
      <p:sp>
        <p:nvSpPr>
          <p:cNvPr id="4" name="Right Triangle 13"/>
          <p:cNvSpPr/>
          <p:nvPr/>
        </p:nvSpPr>
        <p:spPr>
          <a:xfrm rot="10800000">
            <a:off x="11282086" y="-2"/>
            <a:ext cx="909914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23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948685"/>
              </p:ext>
            </p:extLst>
          </p:nvPr>
        </p:nvGraphicFramePr>
        <p:xfrm>
          <a:off x="685800" y="1352550"/>
          <a:ext cx="113538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8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56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23460">
                <a:tc>
                  <a:txBody>
                    <a:bodyPr/>
                    <a:lstStyle/>
                    <a:p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ЦФО (центры финансовой ответствен-ности) </a:t>
                      </a:r>
                      <a:endParaRPr lang="ru-RU" sz="3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0" indent="-571500" algn="l">
                        <a:buFont typeface="Arial" pitchFamily="34" charset="0"/>
                        <a:buChar char="•"/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отдел снабжения (центр </a:t>
                      </a:r>
                      <a:r>
                        <a:rPr lang="ru-RU" sz="3600" b="0" dirty="0" smtClean="0">
                          <a:solidFill>
                            <a:srgbClr val="FF0000"/>
                          </a:solidFill>
                        </a:rPr>
                        <a:t>затрат</a:t>
                      </a: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), </a:t>
                      </a:r>
                    </a:p>
                    <a:p>
                      <a:pPr marL="571500" indent="-571500" algn="l">
                        <a:buFont typeface="Arial" pitchFamily="34" charset="0"/>
                        <a:buChar char="•"/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транспортный цех (центр затрат), </a:t>
                      </a:r>
                    </a:p>
                    <a:p>
                      <a:pPr marL="571500" indent="-571500" algn="l">
                        <a:buFont typeface="Arial" pitchFamily="34" charset="0"/>
                        <a:buChar char="•"/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отдел маркетинга и сбыта (центр </a:t>
                      </a:r>
                      <a:r>
                        <a:rPr lang="ru-RU" sz="3600" b="0" dirty="0" smtClean="0">
                          <a:solidFill>
                            <a:srgbClr val="FF0000"/>
                          </a:solidFill>
                        </a:rPr>
                        <a:t>выручки</a:t>
                      </a: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), </a:t>
                      </a:r>
                    </a:p>
                    <a:p>
                      <a:pPr marL="571500" indent="-571500" algn="l">
                        <a:buFont typeface="Arial" pitchFamily="34" charset="0"/>
                        <a:buChar char="•"/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производственные цеха (центры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3600" b="0" dirty="0" smtClean="0">
                          <a:solidFill>
                            <a:srgbClr val="FF0000"/>
                          </a:solidFill>
                        </a:rPr>
                        <a:t>затрат</a:t>
                      </a: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 и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3600" b="0" dirty="0" smtClean="0">
                          <a:solidFill>
                            <a:srgbClr val="FF0000"/>
                          </a:solidFill>
                        </a:rPr>
                        <a:t>прибыли</a:t>
                      </a: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), </a:t>
                      </a:r>
                      <a:endParaRPr lang="en-US" sz="3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571500" indent="-571500" algn="l">
                        <a:buFont typeface="Arial" pitchFamily="34" charset="0"/>
                        <a:buChar char="•"/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вычислительный центр (центр затрат), </a:t>
                      </a:r>
                    </a:p>
                    <a:p>
                      <a:pPr marL="571500" indent="-571500" algn="l">
                        <a:buFont typeface="Arial" pitchFamily="34" charset="0"/>
                        <a:buChar char="•"/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отдел перспективных разработок (центр </a:t>
                      </a:r>
                      <a:r>
                        <a:rPr lang="ru-RU" sz="3600" b="0" dirty="0" smtClean="0">
                          <a:solidFill>
                            <a:srgbClr val="FF0000"/>
                          </a:solidFill>
                        </a:rPr>
                        <a:t>инвестиций</a:t>
                      </a: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00151" y="233630"/>
            <a:ext cx="94354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Центры финансовой </a:t>
            </a:r>
            <a:r>
              <a:rPr lang="ru-RU" sz="4000" b="1" dirty="0"/>
              <a:t>ответственности</a:t>
            </a:r>
            <a:r>
              <a:rPr lang="ru-RU" sz="4000" dirty="0"/>
              <a:t>: </a:t>
            </a:r>
          </a:p>
        </p:txBody>
      </p:sp>
      <p:sp>
        <p:nvSpPr>
          <p:cNvPr id="4" name="Right Triangle 13"/>
          <p:cNvSpPr/>
          <p:nvPr/>
        </p:nvSpPr>
        <p:spPr>
          <a:xfrm rot="10800000">
            <a:off x="11282086" y="-2"/>
            <a:ext cx="909914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25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8699" y="260648"/>
            <a:ext cx="10609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Анализ отклонений прибыли от основного бюджета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2924944"/>
            <a:ext cx="1219200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/>
              <a:t>Исследование отклонений целесообразно начать с обобщающей </a:t>
            </a:r>
            <a:r>
              <a:rPr lang="ru-RU" dirty="0" smtClean="0"/>
              <a:t>таблицы</a:t>
            </a:r>
            <a:r>
              <a:rPr lang="ru-RU" dirty="0"/>
              <a:t>, позволяющей наметить основные направления углубления </a:t>
            </a:r>
            <a:r>
              <a:rPr lang="ru-RU" dirty="0" smtClean="0"/>
              <a:t>анализа</a:t>
            </a:r>
            <a:r>
              <a:rPr lang="ru-RU" dirty="0"/>
              <a:t>. Предположим, в каком-либо месяце имели место следующие </a:t>
            </a:r>
            <a:r>
              <a:rPr lang="ru-RU" dirty="0" smtClean="0"/>
              <a:t>отклонения </a:t>
            </a:r>
            <a:r>
              <a:rPr lang="ru-RU" dirty="0"/>
              <a:t>от бюджета </a:t>
            </a:r>
            <a:r>
              <a:rPr lang="ru-RU" dirty="0" smtClean="0"/>
              <a:t>прибыли.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101270"/>
              </p:ext>
            </p:extLst>
          </p:nvPr>
        </p:nvGraphicFramePr>
        <p:xfrm>
          <a:off x="987717" y="1124744"/>
          <a:ext cx="9985111" cy="1020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2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4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6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47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>
                          <a:effectLst/>
                        </a:rPr>
                        <a:t> 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>
                          <a:effectLst/>
                        </a:rPr>
                        <a:t>Бюджет</a:t>
                      </a:r>
                      <a:endParaRPr lang="ru-RU" sz="2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>
                          <a:effectLst/>
                        </a:rPr>
                        <a:t>Факт</a:t>
                      </a:r>
                      <a:endParaRPr lang="ru-RU" sz="2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>
                          <a:effectLst/>
                        </a:rPr>
                        <a:t>Отклонении</a:t>
                      </a:r>
                      <a:endParaRPr lang="ru-RU" sz="2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>
                          <a:effectLst/>
                        </a:rPr>
                        <a:t>Сумма, тыс. тг.</a:t>
                      </a:r>
                      <a:endParaRPr lang="ru-RU" sz="2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>
                          <a:effectLst/>
                        </a:rPr>
                        <a:t>362,5</a:t>
                      </a:r>
                      <a:endParaRPr lang="ru-RU" sz="2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>
                          <a:effectLst/>
                        </a:rPr>
                        <a:t>50</a:t>
                      </a:r>
                      <a:endParaRPr lang="ru-RU" sz="2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 dirty="0">
                          <a:effectLst/>
                        </a:rPr>
                        <a:t>312,5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62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664894"/>
              </p:ext>
            </p:extLst>
          </p:nvPr>
        </p:nvGraphicFramePr>
        <p:xfrm>
          <a:off x="478700" y="1181664"/>
          <a:ext cx="11185916" cy="3222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450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6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6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6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6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156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18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Показатель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Факт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Бюджет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Отклонения, тыс. тг.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9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Сумма, тыс. тг.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Удельный вес, %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Сумма, тыс. тг.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Удельный вес, %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3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1. Объем продаж, ед.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1600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2100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500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3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2. Выручка от продаж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1245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1680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-435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9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3. Переменные расходы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945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75,9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1079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64,2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-134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9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4. Маржинальный доход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300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24,1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601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35,8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-301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9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5. Постоянные расходы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250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83,3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238,5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39,7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11,5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69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6. Операционная прибыль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50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16,7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362,5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60,3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312,5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699" y="260649"/>
            <a:ext cx="10609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Выделение переменных и постоянных затрат для анализа отклонений прибыли от бюджета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4941168"/>
            <a:ext cx="1219200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/>
              <a:t>Изучение причин отклонения и выявление узких мест менеджеры, как правило, </a:t>
            </a:r>
            <a:r>
              <a:rPr lang="ru-RU" b="1" dirty="0"/>
              <a:t>начинают с анализа отклонений объемов продаж, выручки от реализации, себестоимости</a:t>
            </a:r>
            <a:r>
              <a:rPr lang="ru-RU" dirty="0"/>
              <a:t>. Для более глубокого анализа себестоимости отдельно рассматриваются постоянные и переменные расходы  и их </a:t>
            </a:r>
            <a:r>
              <a:rPr lang="ru-RU" dirty="0" smtClean="0"/>
              <a:t>отклонения </a:t>
            </a:r>
            <a:r>
              <a:rPr lang="ru-RU" dirty="0"/>
              <a:t>от </a:t>
            </a:r>
            <a:r>
              <a:rPr lang="ru-RU" dirty="0" smtClean="0"/>
              <a:t>плана.</a:t>
            </a:r>
            <a:endParaRPr lang="ru-RU" dirty="0"/>
          </a:p>
        </p:txBody>
      </p:sp>
      <p:sp>
        <p:nvSpPr>
          <p:cNvPr id="7" name="Right Triangle 13"/>
          <p:cNvSpPr/>
          <p:nvPr/>
        </p:nvSpPr>
        <p:spPr>
          <a:xfrm rot="10800000">
            <a:off x="11282086" y="-2"/>
            <a:ext cx="909914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30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1886" y="404664"/>
            <a:ext cx="11615805" cy="6120680"/>
          </a:xfrm>
        </p:spPr>
        <p:txBody>
          <a:bodyPr>
            <a:normAutofit/>
          </a:bodyPr>
          <a:lstStyle/>
          <a:p>
            <a:r>
              <a:rPr lang="ru-RU" sz="3800" b="0" dirty="0" smtClean="0">
                <a:effectLst/>
              </a:rPr>
              <a:t>«Лучше планировать для себя — неважно насколько плохо, чем быть планируемым другими — неважно насколько хорошо». </a:t>
            </a:r>
            <a:br>
              <a:rPr lang="ru-RU" sz="3800" b="0" dirty="0" smtClean="0">
                <a:effectLst/>
              </a:rPr>
            </a:br>
            <a:r>
              <a:rPr lang="ru-RU" sz="3800" dirty="0"/>
              <a:t/>
            </a:r>
            <a:br>
              <a:rPr lang="ru-RU" sz="3800" dirty="0"/>
            </a:br>
            <a:r>
              <a:rPr lang="ru-RU" sz="3200" dirty="0" smtClean="0"/>
              <a:t>Р</a:t>
            </a:r>
            <a:r>
              <a:rPr lang="ru-RU" sz="3200" dirty="0"/>
              <a:t>. </a:t>
            </a:r>
            <a:r>
              <a:rPr lang="ru-RU" sz="3200" dirty="0" smtClean="0"/>
              <a:t>Акофф – американский </a:t>
            </a:r>
            <a:r>
              <a:rPr lang="ru-RU" sz="3200" dirty="0"/>
              <a:t>учёный, исследователь системного подхода и организационного управления. </a:t>
            </a:r>
            <a:r>
              <a:rPr lang="ru-RU" sz="3100" dirty="0" smtClean="0"/>
              <a:t>«Перепроектирование </a:t>
            </a:r>
            <a:r>
              <a:rPr lang="ru-RU" sz="3100" dirty="0"/>
              <a:t>будущего», «Искусство решения проблем», «Планирование будущего корпорации», «Идеализированное проектирование», «Менеджмент в малых дозах», «О целеустремлённых системах</a:t>
            </a:r>
            <a:r>
              <a:rPr lang="ru-RU" sz="3100" dirty="0" smtClean="0"/>
              <a:t>», </a:t>
            </a:r>
            <a:r>
              <a:rPr lang="ru-RU" sz="3100" dirty="0"/>
              <a:t>«Преобразование корпорации», «Победа над системой</a:t>
            </a:r>
            <a:r>
              <a:rPr lang="ru-RU" sz="3100" dirty="0" smtClean="0"/>
              <a:t>».</a:t>
            </a: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28820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488576" y="309279"/>
            <a:ext cx="9179859" cy="739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US" sz="5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15" name="Title 5"/>
          <p:cNvSpPr txBox="1">
            <a:spLocks/>
          </p:cNvSpPr>
          <p:nvPr/>
        </p:nvSpPr>
        <p:spPr>
          <a:xfrm>
            <a:off x="582704" y="1606456"/>
            <a:ext cx="11609291" cy="453884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/>
            <a:endParaRPr lang="ru-RU" sz="32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488576" y="309279"/>
            <a:ext cx="11120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endParaRPr lang="ru-RU" sz="3600" cap="all" dirty="0"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94963" y="2985795"/>
            <a:ext cx="11442076" cy="11943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15"/>
          <p:cNvCxnSpPr/>
          <p:nvPr/>
        </p:nvCxnSpPr>
        <p:spPr>
          <a:xfrm>
            <a:off x="452079" y="817528"/>
            <a:ext cx="1102658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8446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Винни-пух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1" y="256770"/>
            <a:ext cx="4760685" cy="5044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704114" y="256770"/>
            <a:ext cx="4987896" cy="32155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Основной вопрос руководства: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прибыль есть, а денег нет!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D:\31_05_2016-11_57_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9880" y="3088371"/>
            <a:ext cx="4572000" cy="360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6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35360" y="476672"/>
            <a:ext cx="11568608" cy="60486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000" b="1" dirty="0">
                <a:solidFill>
                  <a:srgbClr val="FF0000"/>
                </a:solidFill>
              </a:rPr>
              <a:t>Планирование</a:t>
            </a:r>
            <a:r>
              <a:rPr lang="ru-RU" sz="3000" dirty="0"/>
              <a:t> один из методов управления, направленный на превращение целей предприятия в прогнозы и планы. </a:t>
            </a:r>
            <a:r>
              <a:rPr lang="ru-RU" sz="3000" dirty="0" smtClean="0"/>
              <a:t>Оно</a:t>
            </a:r>
            <a:r>
              <a:rPr lang="ru-RU" sz="3000" i="1" dirty="0" smtClean="0"/>
              <a:t> </a:t>
            </a:r>
            <a:r>
              <a:rPr lang="ru-RU" sz="3000" dirty="0" smtClean="0"/>
              <a:t>представляет </a:t>
            </a:r>
            <a:r>
              <a:rPr lang="ru-RU" sz="3000" dirty="0"/>
              <a:t>собой деятельность по разработке системы мер, направленных на достижение поставленных целей, включая ответы на вопросы: </a:t>
            </a:r>
            <a:endParaRPr lang="ru-RU" sz="3000" dirty="0" smtClean="0"/>
          </a:p>
          <a:p>
            <a:r>
              <a:rPr lang="ru-RU" sz="3000" u="sng" dirty="0" smtClean="0"/>
              <a:t>Что </a:t>
            </a:r>
            <a:r>
              <a:rPr lang="ru-RU" sz="3000" u="sng" dirty="0"/>
              <a:t>должно быть сделано? </a:t>
            </a:r>
            <a:endParaRPr lang="ru-RU" sz="3000" u="sng" dirty="0" smtClean="0"/>
          </a:p>
          <a:p>
            <a:r>
              <a:rPr lang="ru-RU" sz="3000" u="sng" dirty="0" smtClean="0"/>
              <a:t>К </a:t>
            </a:r>
            <a:r>
              <a:rPr lang="ru-RU" sz="3000" u="sng" dirty="0"/>
              <a:t>какому сроку? </a:t>
            </a:r>
            <a:endParaRPr lang="ru-RU" sz="3000" u="sng" dirty="0" smtClean="0"/>
          </a:p>
          <a:p>
            <a:r>
              <a:rPr lang="ru-RU" sz="3000" u="sng" dirty="0" smtClean="0"/>
              <a:t>Какие </a:t>
            </a:r>
            <a:r>
              <a:rPr lang="ru-RU" sz="3000" u="sng" dirty="0"/>
              <a:t>ресурсы предстоит задействовать? </a:t>
            </a:r>
            <a:endParaRPr lang="ru-RU" sz="3000" u="sng" dirty="0" smtClean="0"/>
          </a:p>
          <a:p>
            <a:r>
              <a:rPr lang="ru-RU" sz="3000" u="sng" dirty="0" smtClean="0"/>
              <a:t>Что </a:t>
            </a:r>
            <a:r>
              <a:rPr lang="ru-RU" sz="3000" u="sng" dirty="0"/>
              <a:t>необходимо получить в результате? </a:t>
            </a:r>
            <a:endParaRPr lang="ru-RU" sz="3000" u="sng" dirty="0" smtClean="0"/>
          </a:p>
          <a:p>
            <a:r>
              <a:rPr lang="ru-RU" sz="3000" u="sng" dirty="0" smtClean="0"/>
              <a:t>Кто </a:t>
            </a:r>
            <a:r>
              <a:rPr lang="ru-RU" sz="3000" u="sng" dirty="0"/>
              <a:t>за это отвечает?</a:t>
            </a:r>
          </a:p>
        </p:txBody>
      </p:sp>
    </p:spTree>
    <p:extLst>
      <p:ext uri="{BB962C8B-B14F-4D97-AF65-F5344CB8AC3E}">
        <p14:creationId xmlns:p14="http://schemas.microsoft.com/office/powerpoint/2010/main" val="126917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23392" y="692696"/>
            <a:ext cx="11233248" cy="5589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/>
              <a:t>Различают </a:t>
            </a:r>
            <a:r>
              <a:rPr lang="ru-RU" b="1" dirty="0"/>
              <a:t>финансовое</a:t>
            </a:r>
            <a:r>
              <a:rPr lang="ru-RU" dirty="0"/>
              <a:t> </a:t>
            </a:r>
            <a:r>
              <a:rPr lang="ru-RU" b="1" dirty="0"/>
              <a:t>прогнозирование</a:t>
            </a:r>
            <a:r>
              <a:rPr lang="ru-RU" dirty="0"/>
              <a:t> и </a:t>
            </a:r>
            <a:r>
              <a:rPr lang="ru-RU" b="1" dirty="0" smtClean="0"/>
              <a:t>планирование</a:t>
            </a:r>
            <a:r>
              <a:rPr lang="ru-RU" dirty="0" smtClean="0"/>
              <a:t>:</a:t>
            </a:r>
            <a:endParaRPr lang="ru-RU" dirty="0"/>
          </a:p>
          <a:p>
            <a:pPr algn="l"/>
            <a:r>
              <a:rPr lang="ru-RU" dirty="0"/>
              <a:t>а)	</a:t>
            </a:r>
            <a:r>
              <a:rPr lang="ru-RU" u="sng" dirty="0"/>
              <a:t>по временному признаку</a:t>
            </a:r>
            <a:r>
              <a:rPr lang="ru-RU" dirty="0"/>
              <a:t>: </a:t>
            </a:r>
            <a:endParaRPr lang="ru-RU" dirty="0" smtClean="0"/>
          </a:p>
          <a:p>
            <a:pPr algn="l"/>
            <a:r>
              <a:rPr lang="ru-RU" dirty="0" smtClean="0"/>
              <a:t>короткий </a:t>
            </a:r>
            <a:r>
              <a:rPr lang="ru-RU" dirty="0"/>
              <a:t>период  – </a:t>
            </a:r>
            <a:r>
              <a:rPr lang="ru-RU" dirty="0" smtClean="0"/>
              <a:t> </a:t>
            </a:r>
            <a:r>
              <a:rPr lang="ru-RU" dirty="0"/>
              <a:t>план; </a:t>
            </a:r>
            <a:endParaRPr lang="ru-RU" dirty="0" smtClean="0"/>
          </a:p>
          <a:p>
            <a:pPr algn="l"/>
            <a:r>
              <a:rPr lang="ru-RU" dirty="0" smtClean="0"/>
              <a:t>длительный </a:t>
            </a:r>
            <a:r>
              <a:rPr lang="ru-RU" dirty="0"/>
              <a:t>период  – </a:t>
            </a:r>
            <a:r>
              <a:rPr lang="ru-RU" dirty="0" smtClean="0"/>
              <a:t>прогноз</a:t>
            </a:r>
            <a:r>
              <a:rPr lang="ru-RU" dirty="0"/>
              <a:t>;</a:t>
            </a:r>
          </a:p>
          <a:p>
            <a:pPr algn="l"/>
            <a:r>
              <a:rPr lang="ru-RU" dirty="0"/>
              <a:t>б)	</a:t>
            </a:r>
            <a:r>
              <a:rPr lang="ru-RU" u="sng" dirty="0"/>
              <a:t>по методам проведения</a:t>
            </a:r>
            <a:r>
              <a:rPr lang="ru-RU" dirty="0"/>
              <a:t>: </a:t>
            </a:r>
            <a:endParaRPr lang="ru-RU" dirty="0" smtClean="0"/>
          </a:p>
          <a:p>
            <a:pPr algn="l"/>
            <a:r>
              <a:rPr lang="ru-RU" dirty="0" smtClean="0"/>
              <a:t>короткий </a:t>
            </a:r>
            <a:r>
              <a:rPr lang="ru-RU" dirty="0"/>
              <a:t>период  – </a:t>
            </a:r>
            <a:r>
              <a:rPr lang="ru-RU" dirty="0" smtClean="0"/>
              <a:t> </a:t>
            </a:r>
            <a:r>
              <a:rPr lang="ru-RU" dirty="0"/>
              <a:t>бюджет, смета; </a:t>
            </a:r>
            <a:endParaRPr lang="ru-RU" dirty="0" smtClean="0"/>
          </a:p>
          <a:p>
            <a:pPr algn="l"/>
            <a:r>
              <a:rPr lang="ru-RU" dirty="0" smtClean="0"/>
              <a:t>длительный </a:t>
            </a:r>
            <a:r>
              <a:rPr lang="ru-RU" dirty="0"/>
              <a:t>период –</a:t>
            </a:r>
            <a:r>
              <a:rPr lang="ru-RU" dirty="0" smtClean="0"/>
              <a:t> </a:t>
            </a:r>
            <a:r>
              <a:rPr lang="ru-RU" dirty="0"/>
              <a:t>тренды, вероятностные методы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341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ww.dis.ru/gif/nko/arhiv/2007/1/t2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0981" y="2237456"/>
            <a:ext cx="9505056" cy="4359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190667" y="150540"/>
            <a:ext cx="12001333" cy="2038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/>
              <a:t>Финансовый план </a:t>
            </a:r>
            <a:r>
              <a:rPr lang="ru-RU" dirty="0" smtClean="0"/>
              <a:t>– результат </a:t>
            </a:r>
            <a:r>
              <a:rPr lang="ru-RU" dirty="0"/>
              <a:t>процесса финансового </a:t>
            </a:r>
            <a:r>
              <a:rPr lang="ru-RU" dirty="0" smtClean="0"/>
              <a:t>планирова</a:t>
            </a:r>
            <a:r>
              <a:rPr lang="ru-RU" dirty="0"/>
              <a:t>н</a:t>
            </a:r>
            <a:r>
              <a:rPr lang="ru-RU" dirty="0" smtClean="0"/>
              <a:t>ия</a:t>
            </a:r>
            <a:r>
              <a:rPr lang="ru-RU" dirty="0"/>
              <a:t>. </a:t>
            </a:r>
            <a:endParaRPr lang="ru-RU" dirty="0" smtClean="0"/>
          </a:p>
          <a:p>
            <a:pPr algn="l"/>
            <a:r>
              <a:rPr lang="ru-RU" dirty="0" smtClean="0"/>
              <a:t>Процесс </a:t>
            </a:r>
            <a:r>
              <a:rPr lang="ru-RU" dirty="0"/>
              <a:t>планирования </a:t>
            </a:r>
            <a:r>
              <a:rPr lang="ru-RU" dirty="0" smtClean="0"/>
              <a:t>представлен </a:t>
            </a:r>
            <a:r>
              <a:rPr lang="ru-RU" dirty="0"/>
              <a:t>в виде цикла</a:t>
            </a:r>
            <a:r>
              <a:rPr lang="ru-RU" dirty="0" smtClean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6348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43339" y="0"/>
            <a:ext cx="12001333" cy="36866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itchFamily="34" charset="0"/>
              <a:buChar char="•"/>
            </a:pPr>
            <a:r>
              <a:rPr lang="ru-RU" b="1" dirty="0" smtClean="0"/>
              <a:t>Краткосрочный </a:t>
            </a:r>
            <a:r>
              <a:rPr lang="ru-RU" b="1" dirty="0"/>
              <a:t>период </a:t>
            </a:r>
            <a:r>
              <a:rPr lang="ru-RU" b="1" dirty="0" smtClean="0"/>
              <a:t>– до </a:t>
            </a:r>
            <a:r>
              <a:rPr lang="ru-RU" b="1" dirty="0"/>
              <a:t>1 </a:t>
            </a:r>
            <a:r>
              <a:rPr lang="ru-RU" b="1" dirty="0" smtClean="0"/>
              <a:t>года</a:t>
            </a:r>
            <a:r>
              <a:rPr lang="ru-RU" b="1" dirty="0"/>
              <a:t>.</a:t>
            </a:r>
            <a:r>
              <a:rPr lang="ru-RU" b="1" dirty="0" smtClean="0"/>
              <a:t> 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b="1" dirty="0" smtClean="0"/>
              <a:t>Среднесрочных период – до </a:t>
            </a:r>
            <a:r>
              <a:rPr lang="ru-RU" b="1" dirty="0"/>
              <a:t>5-ти </a:t>
            </a:r>
            <a:r>
              <a:rPr lang="ru-RU" b="1" dirty="0" smtClean="0"/>
              <a:t>лет.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b="1" dirty="0" smtClean="0"/>
              <a:t>Перспективные планы – свыше </a:t>
            </a:r>
            <a:r>
              <a:rPr lang="ru-RU" b="1" dirty="0"/>
              <a:t>5-ти </a:t>
            </a:r>
            <a:r>
              <a:rPr lang="ru-RU" b="1" dirty="0" smtClean="0"/>
              <a:t>лет.</a:t>
            </a:r>
            <a:endParaRPr lang="ru-RU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73561" y="3137158"/>
            <a:ext cx="10749182" cy="3312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 smtClean="0">
                <a:solidFill>
                  <a:srgbClr val="FF0000"/>
                </a:solidFill>
              </a:rPr>
              <a:t>Взаимосвязь </a:t>
            </a:r>
            <a:r>
              <a:rPr lang="ru-RU" dirty="0">
                <a:solidFill>
                  <a:srgbClr val="FF0000"/>
                </a:solidFill>
              </a:rPr>
              <a:t>всех </a:t>
            </a:r>
            <a:r>
              <a:rPr lang="ru-RU" dirty="0"/>
              <a:t>видов планов обеспечивает непрерывность планирования и его </a:t>
            </a:r>
            <a:r>
              <a:rPr lang="ru-RU" b="1" dirty="0">
                <a:solidFill>
                  <a:srgbClr val="FF0000"/>
                </a:solidFill>
              </a:rPr>
              <a:t>стратегическую направленность </a:t>
            </a:r>
            <a:r>
              <a:rPr lang="ru-RU" dirty="0">
                <a:solidFill>
                  <a:srgbClr val="FF0000"/>
                </a:solidFill>
              </a:rPr>
              <a:t>на </a:t>
            </a:r>
            <a:r>
              <a:rPr lang="ru-RU" b="1" u="sng" dirty="0">
                <a:solidFill>
                  <a:srgbClr val="FF0000"/>
                </a:solidFill>
              </a:rPr>
              <a:t>повышение стоимости предприятия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305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815414" y="439589"/>
            <a:ext cx="3614468" cy="155275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Долгосрочное финансовое планирование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59306" y="439588"/>
            <a:ext cx="6292017" cy="1621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формирование прогнозной финансовой отчетности (финансовых бюджетов)</a:t>
            </a:r>
          </a:p>
        </p:txBody>
      </p:sp>
      <p:sp>
        <p:nvSpPr>
          <p:cNvPr id="2" name="Стрелка вправо 1"/>
          <p:cNvSpPr/>
          <p:nvPr/>
        </p:nvSpPr>
        <p:spPr>
          <a:xfrm>
            <a:off x="4550069" y="1061730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13335" y="2212099"/>
            <a:ext cx="4085609" cy="78648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Объект долгосрочного финансового планирования</a:t>
            </a:r>
            <a:endParaRPr lang="ru-RU" sz="2400" b="1" dirty="0"/>
          </a:p>
        </p:txBody>
      </p:sp>
      <p:sp>
        <p:nvSpPr>
          <p:cNvPr id="9" name="Двойные круглые скобки 8"/>
          <p:cNvSpPr/>
          <p:nvPr/>
        </p:nvSpPr>
        <p:spPr>
          <a:xfrm>
            <a:off x="6111459" y="2219637"/>
            <a:ext cx="4484561" cy="649990"/>
          </a:xfrm>
          <a:prstGeom prst="bracketPair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0" name="Прямоугольник 9"/>
          <p:cNvSpPr/>
          <p:nvPr/>
        </p:nvSpPr>
        <p:spPr>
          <a:xfrm>
            <a:off x="6113883" y="2359966"/>
            <a:ext cx="44289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Формы финансовой отчетности</a:t>
            </a:r>
            <a:endParaRPr lang="ru-RU" sz="2400" dirty="0"/>
          </a:p>
        </p:txBody>
      </p:sp>
      <p:sp>
        <p:nvSpPr>
          <p:cNvPr id="8" name="Пятиугольник 7"/>
          <p:cNvSpPr/>
          <p:nvPr/>
        </p:nvSpPr>
        <p:spPr>
          <a:xfrm>
            <a:off x="469442" y="3272863"/>
            <a:ext cx="3960440" cy="132860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Цель долгосрочного финансового планирования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4616667" y="3048006"/>
            <a:ext cx="7423338" cy="2025392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определение необходимости инвестирования средств для достижения поставленных целей и оценка эффективности вложений;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составление </a:t>
            </a:r>
            <a:r>
              <a:rPr lang="ru-RU" sz="2400" dirty="0">
                <a:solidFill>
                  <a:schemeClr val="tx1"/>
                </a:solidFill>
              </a:rPr>
              <a:t>прогноза баланса и отчета о прибылях и </a:t>
            </a:r>
            <a:r>
              <a:rPr lang="ru-RU" sz="2400" dirty="0" smtClean="0">
                <a:solidFill>
                  <a:schemeClr val="tx1"/>
                </a:solidFill>
              </a:rPr>
              <a:t>убытках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469442" y="5457378"/>
            <a:ext cx="3960440" cy="105997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Цель краткосрочного финансового планирования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66566" y="5192926"/>
            <a:ext cx="6292017" cy="1621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обеспечение ликвидности компании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88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</TotalTime>
  <Words>1460</Words>
  <Application>Microsoft Office PowerPoint</Application>
  <PresentationFormat>Широкоэкранный</PresentationFormat>
  <Paragraphs>359</Paragraphs>
  <Slides>30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8" baseType="lpstr">
      <vt:lpstr>Arial</vt:lpstr>
      <vt:lpstr>Bookman Old Style</vt:lpstr>
      <vt:lpstr>Calibri</vt:lpstr>
      <vt:lpstr>Calibri Light</vt:lpstr>
      <vt:lpstr>Courier New</vt:lpstr>
      <vt:lpstr>Peterburg</vt:lpstr>
      <vt:lpstr>Times New Roman</vt:lpstr>
      <vt:lpstr>1_Office Theme</vt:lpstr>
      <vt:lpstr>Презентация PowerPoint</vt:lpstr>
      <vt:lpstr>Презентация PowerPoint</vt:lpstr>
      <vt:lpstr>«Лучше планировать для себя — неважно насколько плохо, чем быть планируемым другими — неважно насколько хорошо».   Р. Акофф – американский учёный, исследователь системного подхода и организационного управления. «Перепроектирование будущего», «Искусство решения проблем», «Планирование будущего корпорации», «Идеализированное проектирование», «Менеджмент в малых дозах», «О целеустремлённых системах», «Преобразование корпорации», «Победа над системой».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Объект долгосрочного финансового планирования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2016</dc:title>
  <dc:creator>John Custer</dc:creator>
  <cp:lastModifiedBy>777</cp:lastModifiedBy>
  <cp:revision>120</cp:revision>
  <dcterms:created xsi:type="dcterms:W3CDTF">2016-03-13T21:05:59Z</dcterms:created>
  <dcterms:modified xsi:type="dcterms:W3CDTF">2023-01-10T19:00:01Z</dcterms:modified>
</cp:coreProperties>
</file>